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81" r:id="rId3"/>
    <p:sldId id="282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83" r:id="rId16"/>
    <p:sldId id="270" r:id="rId17"/>
    <p:sldId id="269" r:id="rId18"/>
    <p:sldId id="271" r:id="rId19"/>
    <p:sldId id="272" r:id="rId20"/>
    <p:sldId id="268" r:id="rId21"/>
    <p:sldId id="273" r:id="rId22"/>
    <p:sldId id="275" r:id="rId23"/>
    <p:sldId id="274" r:id="rId24"/>
    <p:sldId id="276" r:id="rId25"/>
    <p:sldId id="277" r:id="rId26"/>
    <p:sldId id="278" r:id="rId27"/>
    <p:sldId id="279" r:id="rId28"/>
    <p:sldId id="280" r:id="rId2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B344D84-9AFB-497E-A393-DC336BA19D2E}" styleName="Средний стиль 3 - акцент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7849" autoAdjust="0"/>
  </p:normalViewPr>
  <p:slideViewPr>
    <p:cSldViewPr>
      <p:cViewPr varScale="1">
        <p:scale>
          <a:sx n="103" d="100"/>
          <a:sy n="103" d="100"/>
        </p:scale>
        <p:origin x="234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Прямоугольник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Прямоугольник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Прямоугольник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Скругленный прямоугольник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Скругленный прямоугольник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EA3FC83F-4304-45EA-A4F3-5A5DFBA678F2}" type="datetimeFigureOut">
              <a:rPr lang="ru-RU" smtClean="0"/>
              <a:pPr/>
              <a:t>12.09.2022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D1FDC347-12D6-45D6-9BD8-2D2A2DDD81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FC83F-4304-45EA-A4F3-5A5DFBA678F2}" type="datetimeFigureOut">
              <a:rPr lang="ru-RU" smtClean="0"/>
              <a:pPr/>
              <a:t>12.09.2022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FDC347-12D6-45D6-9BD8-2D2A2DDD81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FC83F-4304-45EA-A4F3-5A5DFBA678F2}" type="datetimeFigureOut">
              <a:rPr lang="ru-RU" smtClean="0"/>
              <a:pPr/>
              <a:t>12.09.2022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FDC347-12D6-45D6-9BD8-2D2A2DDD81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FC83F-4304-45EA-A4F3-5A5DFBA678F2}" type="datetimeFigureOut">
              <a:rPr lang="ru-RU" smtClean="0"/>
              <a:pPr/>
              <a:t>12.09.2022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FDC347-12D6-45D6-9BD8-2D2A2DDD81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FC83F-4304-45EA-A4F3-5A5DFBA678F2}" type="datetimeFigureOut">
              <a:rPr lang="ru-RU" smtClean="0"/>
              <a:pPr/>
              <a:t>12.09.2022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FDC347-12D6-45D6-9BD8-2D2A2DDD81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FC83F-4304-45EA-A4F3-5A5DFBA678F2}" type="datetimeFigureOut">
              <a:rPr lang="ru-RU" smtClean="0"/>
              <a:pPr/>
              <a:t>12.09.2022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FDC347-12D6-45D6-9BD8-2D2A2DDD81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6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EA3FC83F-4304-45EA-A4F3-5A5DFBA678F2}" type="datetimeFigureOut">
              <a:rPr lang="ru-RU" smtClean="0"/>
              <a:pPr/>
              <a:t>12.09.2022</a:t>
            </a:fld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D1FDC347-12D6-45D6-9BD8-2D2A2DDD81E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EA3FC83F-4304-45EA-A4F3-5A5DFBA678F2}" type="datetimeFigureOut">
              <a:rPr lang="ru-RU" smtClean="0"/>
              <a:pPr/>
              <a:t>12.09.2022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D1FDC347-12D6-45D6-9BD8-2D2A2DDD81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FC83F-4304-45EA-A4F3-5A5DFBA678F2}" type="datetimeFigureOut">
              <a:rPr lang="ru-RU" smtClean="0"/>
              <a:pPr/>
              <a:t>12.09.2022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FDC347-12D6-45D6-9BD8-2D2A2DDD81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FC83F-4304-45EA-A4F3-5A5DFBA678F2}" type="datetimeFigureOut">
              <a:rPr lang="ru-RU" smtClean="0"/>
              <a:pPr/>
              <a:t>12.09.2022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FDC347-12D6-45D6-9BD8-2D2A2DDD81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FC83F-4304-45EA-A4F3-5A5DFBA678F2}" type="datetimeFigureOut">
              <a:rPr lang="ru-RU" smtClean="0"/>
              <a:pPr/>
              <a:t>12.09.2022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FDC347-12D6-45D6-9BD8-2D2A2DDD81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22000">
              <a:schemeClr val="accent3">
                <a:lumMod val="20000"/>
                <a:lumOff val="80000"/>
                <a:alpha val="53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EA3FC83F-4304-45EA-A4F3-5A5DFBA678F2}" type="datetimeFigureOut">
              <a:rPr lang="ru-RU" smtClean="0"/>
              <a:pPr/>
              <a:t>12.09.2022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D1FDC347-12D6-45D6-9BD8-2D2A2DDD81E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Преподаватель\Desktop\1917\feb_shap.jpg"/>
          <p:cNvPicPr>
            <a:picLocks noChangeAspect="1" noChangeArrowheads="1"/>
          </p:cNvPicPr>
          <p:nvPr/>
        </p:nvPicPr>
        <p:blipFill>
          <a:blip r:embed="rId2"/>
          <a:srcRect r="58545"/>
          <a:stretch>
            <a:fillRect/>
          </a:stretch>
        </p:blipFill>
        <p:spPr bwMode="auto">
          <a:xfrm>
            <a:off x="0" y="-1"/>
            <a:ext cx="9144000" cy="6893073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85786" y="2500306"/>
            <a:ext cx="7772400" cy="1470025"/>
          </a:xfrm>
        </p:spPr>
        <p:txBody>
          <a:bodyPr>
            <a:noAutofit/>
            <a:scene3d>
              <a:camera prst="orthographicFront"/>
              <a:lightRig rig="threePt" dir="t"/>
            </a:scene3d>
            <a:sp3d extrusionH="57150">
              <a:bevelT w="82550" h="38100" prst="coolSlant"/>
            </a:sp3d>
          </a:bodyPr>
          <a:lstStyle/>
          <a:p>
            <a:r>
              <a:rPr lang="ru-RU" sz="6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РЕВОЛЮЦИИ</a:t>
            </a:r>
            <a:br>
              <a:rPr lang="ru-RU" sz="6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</a:br>
            <a:r>
              <a:rPr lang="ru-RU" sz="9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1917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Преподаватель\Desktop\1917\008 (1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cxnSp>
        <p:nvCxnSpPr>
          <p:cNvPr id="3" name="Прямая со стрелкой 2"/>
          <p:cNvCxnSpPr/>
          <p:nvPr/>
        </p:nvCxnSpPr>
        <p:spPr>
          <a:xfrm flipH="1">
            <a:off x="2339752" y="3861048"/>
            <a:ext cx="648072" cy="216024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357166"/>
            <a:ext cx="8229600" cy="1066800"/>
          </a:xfrm>
          <a:solidFill>
            <a:schemeClr val="bg1"/>
          </a:solidFill>
        </p:spPr>
        <p:txBody>
          <a:bodyPr>
            <a:normAutofit fontScale="90000"/>
          </a:bodyPr>
          <a:lstStyle/>
          <a:p>
            <a:pPr algn="ctr"/>
            <a:r>
              <a:rPr lang="ru-RU" b="1" dirty="0"/>
              <a:t>ПЕРВЫЕ РЕШЕНИЯ </a:t>
            </a:r>
            <a:br>
              <a:rPr lang="ru-RU" b="1" dirty="0"/>
            </a:br>
            <a:r>
              <a:rPr lang="ru-RU" b="1" dirty="0"/>
              <a:t>НОВЫХ ОРГАНОВ ВЛАСТИ</a:t>
            </a: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500034" y="1500174"/>
            <a:ext cx="4071966" cy="1066800"/>
          </a:xfrm>
          <a:prstGeom prst="rect">
            <a:avLst/>
          </a:prstGeom>
          <a:solidFill>
            <a:srgbClr val="FF0000"/>
          </a:solidFill>
        </p:spPr>
        <p:txBody>
          <a:bodyPr vert="horz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ПЕТРОСОВЕТ</a:t>
            </a: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4786314" y="1500174"/>
            <a:ext cx="3857652" cy="1066800"/>
          </a:xfrm>
          <a:prstGeom prst="rect">
            <a:avLst/>
          </a:prstGeom>
          <a:solidFill>
            <a:srgbClr val="0070C0"/>
          </a:solidFill>
        </p:spPr>
        <p:txBody>
          <a:bodyPr vert="horz" anchor="ctr">
            <a:normAutofit fontScale="82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ВРЕМЕННОЕ ПРАВИТЕЛЬСТВО</a:t>
            </a: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4786314" y="2643182"/>
            <a:ext cx="3857652" cy="3929090"/>
          </a:xfrm>
          <a:prstGeom prst="rect">
            <a:avLst/>
          </a:prstGeom>
          <a:solidFill>
            <a:schemeClr val="bg1"/>
          </a:solidFill>
          <a:ln w="38100">
            <a:solidFill>
              <a:srgbClr val="0070C0"/>
            </a:solidFill>
          </a:ln>
        </p:spPr>
        <p:txBody>
          <a:bodyPr vert="horz" anchor="ctr">
            <a:normAutofit fontScale="82500" lnSpcReduction="20000"/>
          </a:bodyPr>
          <a:lstStyle/>
          <a:p>
            <a:pPr marL="0" marR="0" lvl="0" indent="0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2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Введены демократические свободы</a:t>
            </a:r>
          </a:p>
          <a:p>
            <a:pPr marL="0" marR="0" lvl="0" indent="0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ru-RU" sz="2800" dirty="0">
                <a:latin typeface="+mj-lt"/>
                <a:ea typeface="+mj-ea"/>
                <a:cs typeface="+mj-cs"/>
              </a:rPr>
              <a:t>Отмена смертной казни</a:t>
            </a:r>
          </a:p>
          <a:p>
            <a:pPr marL="0" marR="0" lvl="0" indent="0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2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Проведена амнистия</a:t>
            </a:r>
          </a:p>
          <a:p>
            <a:pPr marL="0" marR="0" lvl="0" indent="0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ru-RU" sz="2800" dirty="0">
                <a:latin typeface="+mj-lt"/>
                <a:ea typeface="+mj-ea"/>
                <a:cs typeface="+mj-cs"/>
              </a:rPr>
              <a:t>Смещены губернаторы – вводились губернские комиссары</a:t>
            </a:r>
          </a:p>
          <a:p>
            <a:pPr marL="0" marR="0" lvl="0" indent="0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2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Объявило о конфискации дворцовых и удельных земель</a:t>
            </a: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500034" y="2714620"/>
            <a:ext cx="4071966" cy="3857652"/>
          </a:xfrm>
          <a:prstGeom prst="rect">
            <a:avLst/>
          </a:prstGeom>
          <a:solidFill>
            <a:schemeClr val="bg1"/>
          </a:solidFill>
          <a:ln w="38100">
            <a:solidFill>
              <a:srgbClr val="FF0000"/>
            </a:solidFill>
          </a:ln>
        </p:spPr>
        <p:txBody>
          <a:bodyPr vert="horz" anchor="ctr">
            <a:normAutofit fontScale="75000" lnSpcReduction="20000"/>
          </a:bodyPr>
          <a:lstStyle/>
          <a:p>
            <a:pPr marL="0" marR="0" lvl="0" indent="0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2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Введен Приказ №1: уравнял в правах солдат и офицеров, вводил выборность командиров</a:t>
            </a:r>
            <a:r>
              <a:rPr kumimoji="0" lang="ru-RU" sz="280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 и солдатские комитеты</a:t>
            </a:r>
          </a:p>
          <a:p>
            <a:pPr marL="0" marR="0" lvl="0" indent="0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ru-RU" sz="2800" baseline="0" dirty="0">
                <a:latin typeface="+mj-lt"/>
                <a:ea typeface="+mj-ea"/>
                <a:cs typeface="+mj-cs"/>
              </a:rPr>
              <a:t>Требовал</a:t>
            </a:r>
            <a:r>
              <a:rPr lang="ru-RU" sz="2800" dirty="0">
                <a:latin typeface="+mj-lt"/>
                <a:ea typeface="+mj-ea"/>
                <a:cs typeface="+mj-cs"/>
              </a:rPr>
              <a:t> немедленного прекращения войны</a:t>
            </a:r>
          </a:p>
          <a:p>
            <a:pPr marL="0" marR="0" lvl="0" indent="0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2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На</a:t>
            </a:r>
            <a:r>
              <a:rPr kumimoji="0" lang="ru-RU" sz="280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 заводах вводился рабочий контроль</a:t>
            </a:r>
          </a:p>
          <a:p>
            <a:pPr marL="0" marR="0" lvl="0" indent="0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ru-RU" sz="2800" baseline="0" dirty="0">
                <a:latin typeface="+mj-lt"/>
                <a:ea typeface="+mj-ea"/>
                <a:cs typeface="+mj-cs"/>
              </a:rPr>
              <a:t>Устанавливался</a:t>
            </a:r>
            <a:r>
              <a:rPr lang="ru-RU" sz="2800" dirty="0">
                <a:latin typeface="+mj-lt"/>
                <a:ea typeface="+mj-ea"/>
                <a:cs typeface="+mj-cs"/>
              </a:rPr>
              <a:t> 8-часовой рабочий день</a:t>
            </a:r>
            <a:endParaRPr kumimoji="0" lang="ru-RU" sz="28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357166"/>
            <a:ext cx="8229600" cy="1066800"/>
          </a:xfrm>
          <a:solidFill>
            <a:schemeClr val="bg1"/>
          </a:solidFill>
        </p:spPr>
        <p:txBody>
          <a:bodyPr>
            <a:normAutofit fontScale="90000"/>
          </a:bodyPr>
          <a:lstStyle/>
          <a:p>
            <a:pPr algn="ctr"/>
            <a:r>
              <a:rPr lang="ru-RU" b="1" dirty="0"/>
              <a:t>ПОЛОЖЕНИЕ </a:t>
            </a:r>
            <a:br>
              <a:rPr lang="ru-RU" b="1" dirty="0"/>
            </a:br>
            <a:r>
              <a:rPr lang="ru-RU" b="1" dirty="0"/>
              <a:t>НОВЫХ ОРГАНОВ ВЛАСТИ</a:t>
            </a: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500034" y="1500174"/>
            <a:ext cx="4071966" cy="1066800"/>
          </a:xfrm>
          <a:prstGeom prst="rect">
            <a:avLst/>
          </a:prstGeom>
          <a:solidFill>
            <a:srgbClr val="FF0000"/>
          </a:solidFill>
        </p:spPr>
        <p:txBody>
          <a:bodyPr vert="horz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ПЕТРОСОВЕТ</a:t>
            </a: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4786314" y="1500174"/>
            <a:ext cx="3857652" cy="1066800"/>
          </a:xfrm>
          <a:prstGeom prst="rect">
            <a:avLst/>
          </a:prstGeom>
          <a:solidFill>
            <a:srgbClr val="0070C0"/>
          </a:solidFill>
        </p:spPr>
        <p:txBody>
          <a:bodyPr vert="horz" anchor="ctr">
            <a:normAutofit fontScale="82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ВРЕМЕННОЕ ПРАВИТЕЛЬСТВО</a:t>
            </a: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4786314" y="2643182"/>
            <a:ext cx="3857652" cy="2571768"/>
          </a:xfrm>
          <a:prstGeom prst="rect">
            <a:avLst/>
          </a:prstGeom>
          <a:solidFill>
            <a:schemeClr val="bg1"/>
          </a:solidFill>
          <a:ln w="38100">
            <a:solidFill>
              <a:srgbClr val="0070C0"/>
            </a:solidFill>
          </a:ln>
        </p:spPr>
        <p:txBody>
          <a:bodyPr vert="horz" anchor="ctr">
            <a:normAutofit fontScale="97500"/>
          </a:bodyPr>
          <a:lstStyle/>
          <a:p>
            <a:pPr marL="0" marR="0" lvl="0" indent="0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2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Признавалось</a:t>
            </a:r>
            <a:r>
              <a:rPr kumimoji="0" lang="ru-RU" sz="280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 в качестве законного за рубежом, но внутри страны поддержки не имело</a:t>
            </a:r>
            <a:endParaRPr kumimoji="0" lang="ru-RU" sz="28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500034" y="2714620"/>
            <a:ext cx="4071966" cy="2500330"/>
          </a:xfrm>
          <a:prstGeom prst="rect">
            <a:avLst/>
          </a:prstGeom>
          <a:solidFill>
            <a:schemeClr val="bg1"/>
          </a:solidFill>
          <a:ln w="38100">
            <a:solidFill>
              <a:srgbClr val="FF0000"/>
            </a:solidFill>
          </a:ln>
        </p:spPr>
        <p:txBody>
          <a:bodyPr vert="horz" anchor="ctr">
            <a:normAutofit fontScale="97500"/>
          </a:bodyPr>
          <a:lstStyle/>
          <a:p>
            <a:pPr marL="0" marR="0" lvl="0" indent="0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32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Пользовался поддержкой масс, но формально властью не обладал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357166"/>
            <a:ext cx="8229600" cy="642942"/>
          </a:xfrm>
          <a:solidFill>
            <a:schemeClr val="bg1"/>
          </a:solidFill>
        </p:spPr>
        <p:txBody>
          <a:bodyPr>
            <a:normAutofit fontScale="90000"/>
          </a:bodyPr>
          <a:lstStyle/>
          <a:p>
            <a:pPr algn="ctr"/>
            <a:r>
              <a:rPr lang="ru-RU" b="1" dirty="0"/>
              <a:t>ПОЛОЖЕНИЕ В СТРАНЕ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14282" y="1142984"/>
            <a:ext cx="8715436" cy="542928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u="sng" dirty="0">
                <a:solidFill>
                  <a:schemeClr val="tx1"/>
                </a:solidFill>
                <a:latin typeface="+mj-lt"/>
              </a:rPr>
              <a:t>АТМОСФЕРА БЕЗВЛАСТИЯ:</a:t>
            </a:r>
          </a:p>
          <a:p>
            <a:pPr>
              <a:buFont typeface="Wingdings" pitchFamily="2" charset="2"/>
              <a:buChar char="§"/>
            </a:pPr>
            <a:r>
              <a:rPr lang="ru-RU" sz="3200" dirty="0">
                <a:solidFill>
                  <a:schemeClr val="tx1"/>
                </a:solidFill>
                <a:latin typeface="+mj-lt"/>
              </a:rPr>
              <a:t>Крестьяне не дожидались решения аграрного вопроса – самовольно захватывали земли;</a:t>
            </a:r>
          </a:p>
          <a:p>
            <a:pPr>
              <a:buFont typeface="Wingdings" pitchFamily="2" charset="2"/>
              <a:buChar char="§"/>
            </a:pPr>
            <a:r>
              <a:rPr lang="ru-RU" sz="3200" dirty="0">
                <a:solidFill>
                  <a:schemeClr val="tx1"/>
                </a:solidFill>
                <a:latin typeface="+mj-lt"/>
              </a:rPr>
              <a:t>Из тюрем выпускали не только политических заключенных, но и уголовников;</a:t>
            </a:r>
          </a:p>
          <a:p>
            <a:pPr>
              <a:buFont typeface="Wingdings" pitchFamily="2" charset="2"/>
              <a:buChar char="§"/>
            </a:pPr>
            <a:r>
              <a:rPr lang="ru-RU" sz="3200" dirty="0">
                <a:solidFill>
                  <a:schemeClr val="tx1"/>
                </a:solidFill>
                <a:latin typeface="+mj-lt"/>
              </a:rPr>
              <a:t>Продолжали действовать земства и городские Думы;</a:t>
            </a:r>
          </a:p>
          <a:p>
            <a:pPr>
              <a:buFont typeface="Wingdings" pitchFamily="2" charset="2"/>
              <a:buChar char="§"/>
            </a:pPr>
            <a:r>
              <a:rPr lang="ru-RU" sz="3200" dirty="0">
                <a:solidFill>
                  <a:schemeClr val="tx1"/>
                </a:solidFill>
                <a:latin typeface="+mj-lt"/>
              </a:rPr>
              <a:t>На окраинах народы стали требовать независимости;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357166"/>
            <a:ext cx="8229600" cy="642942"/>
          </a:xfrm>
          <a:solidFill>
            <a:schemeClr val="bg1"/>
          </a:solidFill>
        </p:spPr>
        <p:txBody>
          <a:bodyPr>
            <a:normAutofit fontScale="90000"/>
          </a:bodyPr>
          <a:lstStyle/>
          <a:p>
            <a:pPr algn="ctr"/>
            <a:r>
              <a:rPr lang="ru-RU" b="1" dirty="0"/>
              <a:t>ПОЛОЖЕНИЕ В СТРАНЕ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14282" y="1142984"/>
            <a:ext cx="8715436" cy="542928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u="sng" dirty="0">
                <a:solidFill>
                  <a:schemeClr val="tx1"/>
                </a:solidFill>
                <a:latin typeface="+mj-lt"/>
              </a:rPr>
              <a:t>Проблемы Временного правительства:</a:t>
            </a:r>
          </a:p>
          <a:p>
            <a:pPr>
              <a:buFont typeface="Wingdings" pitchFamily="2" charset="2"/>
              <a:buChar char="§"/>
            </a:pPr>
            <a:r>
              <a:rPr lang="ru-RU" sz="3200" dirty="0">
                <a:solidFill>
                  <a:schemeClr val="tx1"/>
                </a:solidFill>
                <a:latin typeface="+mj-lt"/>
              </a:rPr>
              <a:t>Не хватало хлеба, были урезаны нормы выдачи хлеба по карточкам;</a:t>
            </a:r>
          </a:p>
          <a:p>
            <a:pPr>
              <a:buFont typeface="Wingdings" pitchFamily="2" charset="2"/>
              <a:buChar char="§"/>
            </a:pPr>
            <a:r>
              <a:rPr lang="ru-RU" sz="3200" dirty="0">
                <a:solidFill>
                  <a:schemeClr val="tx1"/>
                </a:solidFill>
                <a:latin typeface="+mj-lt"/>
              </a:rPr>
              <a:t>Народ ждал созыва Учредительного собрания – должно было решить  многие вопросы;</a:t>
            </a:r>
          </a:p>
          <a:p>
            <a:pPr>
              <a:buFont typeface="Wingdings" pitchFamily="2" charset="2"/>
              <a:buChar char="§"/>
            </a:pPr>
            <a:r>
              <a:rPr lang="ru-RU" sz="3200" dirty="0">
                <a:solidFill>
                  <a:schemeClr val="tx1"/>
                </a:solidFill>
                <a:latin typeface="+mj-lt"/>
              </a:rPr>
              <a:t>ВП опасалось, что в него большинство наберут левые партии и потому медлило с созывом;</a:t>
            </a:r>
          </a:p>
          <a:p>
            <a:pPr>
              <a:buFont typeface="Wingdings" pitchFamily="2" charset="2"/>
              <a:buChar char="§"/>
            </a:pPr>
            <a:r>
              <a:rPr lang="ru-RU" sz="3200" dirty="0">
                <a:solidFill>
                  <a:schemeClr val="tx1"/>
                </a:solidFill>
                <a:latin typeface="+mj-lt"/>
              </a:rPr>
              <a:t>Многие видели в ВП источник всех проблем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204864"/>
            <a:ext cx="8229600" cy="1066800"/>
          </a:xfrm>
        </p:spPr>
        <p:txBody>
          <a:bodyPr>
            <a:noAutofit/>
          </a:bodyPr>
          <a:lstStyle/>
          <a:p>
            <a:pPr algn="ctr"/>
            <a:r>
              <a:rPr lang="ru-RU" sz="5400" dirty="0"/>
              <a:t>Нарастание кризиса Временного правительства</a:t>
            </a:r>
          </a:p>
        </p:txBody>
      </p:sp>
    </p:spTree>
    <p:extLst>
      <p:ext uri="{BB962C8B-B14F-4D97-AF65-F5344CB8AC3E}">
        <p14:creationId xmlns:p14="http://schemas.microsoft.com/office/powerpoint/2010/main" val="88420175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72966991"/>
              </p:ext>
            </p:extLst>
          </p:nvPr>
        </p:nvGraphicFramePr>
        <p:xfrm>
          <a:off x="0" y="-79989"/>
          <a:ext cx="9144000" cy="6873627"/>
        </p:xfrm>
        <a:graphic>
          <a:graphicData uri="http://schemas.openxmlformats.org/drawingml/2006/table">
            <a:tbl>
              <a:tblPr firstRow="1" bandRow="1">
                <a:tableStyleId>{EB344D84-9AFB-497E-A393-DC336BA19D2E}</a:tableStyleId>
              </a:tblPr>
              <a:tblGrid>
                <a:gridCol w="19287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146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50056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39798">
                <a:tc>
                  <a:txBody>
                    <a:bodyPr/>
                    <a:lstStyle/>
                    <a:p>
                      <a:pPr algn="ctr"/>
                      <a:r>
                        <a:rPr lang="ru-RU" sz="3200" dirty="0">
                          <a:latin typeface="Arial Black" pitchFamily="34" charset="0"/>
                        </a:rPr>
                        <a:t>ДАТЫ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>
                          <a:latin typeface="Arial Black" pitchFamily="34" charset="0"/>
                        </a:rPr>
                        <a:t>СОБЫТИЯ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>
                          <a:latin typeface="Arial Black" pitchFamily="34" charset="0"/>
                        </a:rPr>
                        <a:t>ОПИСАНИЕ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60439">
                <a:tc>
                  <a:txBody>
                    <a:bodyPr/>
                    <a:lstStyle/>
                    <a:p>
                      <a:r>
                        <a:rPr lang="ru-RU" sz="2800" b="1" dirty="0">
                          <a:latin typeface="+mj-lt"/>
                        </a:rPr>
                        <a:t>Апрель</a:t>
                      </a:r>
                    </a:p>
                    <a:p>
                      <a:r>
                        <a:rPr lang="ru-RU" sz="2800" b="1" baseline="0" dirty="0">
                          <a:latin typeface="+mj-lt"/>
                        </a:rPr>
                        <a:t>1917</a:t>
                      </a:r>
                      <a:endParaRPr lang="ru-RU" sz="2800" b="1" dirty="0"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dirty="0">
                          <a:latin typeface="+mj-lt"/>
                        </a:rPr>
                        <a:t>Первый кризис ВП,</a:t>
                      </a:r>
                      <a:r>
                        <a:rPr lang="ru-RU" sz="2800" baseline="0" dirty="0">
                          <a:latin typeface="+mj-lt"/>
                        </a:rPr>
                        <a:t> усиление влияния большевиков</a:t>
                      </a:r>
                      <a:endParaRPr lang="ru-RU" sz="2800" dirty="0"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dirty="0">
                          <a:latin typeface="+mj-lt"/>
                        </a:rPr>
                        <a:t>Апрельские тезисы Ленина:</a:t>
                      </a:r>
                    </a:p>
                    <a:p>
                      <a:pPr>
                        <a:buFontTx/>
                        <a:buChar char="-"/>
                      </a:pPr>
                      <a:r>
                        <a:rPr lang="ru-RU" sz="2800" b="1" dirty="0">
                          <a:latin typeface="+mj-lt"/>
                        </a:rPr>
                        <a:t>Вся власть Советам</a:t>
                      </a:r>
                    </a:p>
                    <a:p>
                      <a:pPr>
                        <a:buFontTx/>
                        <a:buChar char="-"/>
                      </a:pPr>
                      <a:r>
                        <a:rPr lang="ru-RU" sz="2800" b="1" dirty="0">
                          <a:latin typeface="+mj-lt"/>
                        </a:rPr>
                        <a:t>По его призыву в городах начала формироваться Красная гвардия для защиты идей революции</a:t>
                      </a:r>
                    </a:p>
                    <a:p>
                      <a:pPr>
                        <a:buFontTx/>
                        <a:buChar char="-"/>
                      </a:pPr>
                      <a:r>
                        <a:rPr lang="ru-RU" sz="2800" b="1" dirty="0">
                          <a:latin typeface="+mj-lt"/>
                        </a:rPr>
                        <a:t>Немедленно заключить мир «без аннексий и контрибуций»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09147">
                <a:tc>
                  <a:txBody>
                    <a:bodyPr/>
                    <a:lstStyle/>
                    <a:p>
                      <a:r>
                        <a:rPr lang="ru-RU" sz="2800" b="1" dirty="0">
                          <a:latin typeface="+mj-lt"/>
                        </a:rPr>
                        <a:t>Июнь</a:t>
                      </a:r>
                    </a:p>
                    <a:p>
                      <a:r>
                        <a:rPr lang="ru-RU" sz="2800" b="1" dirty="0">
                          <a:latin typeface="+mj-lt"/>
                        </a:rPr>
                        <a:t>1917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dirty="0">
                          <a:latin typeface="+mj-lt"/>
                        </a:rPr>
                        <a:t>Призыв Ленина к восстанию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0" lang="ru-RU" sz="2800" kern="1200" dirty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Многотысячные манифестации. </a:t>
                      </a:r>
                      <a:r>
                        <a:rPr kumimoji="0" lang="ru-RU" sz="2800" kern="1200" dirty="0">
                          <a:solidFill>
                            <a:srgbClr val="FF0000"/>
                          </a:solidFill>
                          <a:latin typeface="+mj-lt"/>
                          <a:ea typeface="+mn-ea"/>
                          <a:cs typeface="+mn-cs"/>
                        </a:rPr>
                        <a:t>ВП </a:t>
                      </a:r>
                      <a:r>
                        <a:rPr kumimoji="0" lang="ru-RU" sz="2800" kern="1200" baseline="0" dirty="0">
                          <a:solidFill>
                            <a:srgbClr val="FF0000"/>
                          </a:solidFill>
                          <a:latin typeface="+mj-lt"/>
                          <a:ea typeface="+mn-ea"/>
                          <a:cs typeface="+mn-cs"/>
                        </a:rPr>
                        <a:t>ушло в отставку. </a:t>
                      </a:r>
                      <a:endParaRPr lang="ru-RU" sz="2800" b="0" dirty="0">
                        <a:solidFill>
                          <a:srgbClr val="FF0000"/>
                        </a:solidFill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9075555"/>
              </p:ext>
            </p:extLst>
          </p:nvPr>
        </p:nvGraphicFramePr>
        <p:xfrm>
          <a:off x="0" y="-79990"/>
          <a:ext cx="9144000" cy="6723700"/>
        </p:xfrm>
        <a:graphic>
          <a:graphicData uri="http://schemas.openxmlformats.org/drawingml/2006/table">
            <a:tbl>
              <a:tblPr firstRow="1" bandRow="1">
                <a:tableStyleId>{EB344D84-9AFB-497E-A393-DC336BA19D2E}</a:tableStyleId>
              </a:tblPr>
              <a:tblGrid>
                <a:gridCol w="16196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6657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85775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969290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>
                          <a:latin typeface="Arial Black" pitchFamily="34" charset="0"/>
                        </a:rPr>
                        <a:t>ДАТЫ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>
                          <a:latin typeface="Arial Black" pitchFamily="34" charset="0"/>
                        </a:rPr>
                        <a:t>СОБЫТИЯ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>
                          <a:latin typeface="Arial Black" pitchFamily="34" charset="0"/>
                        </a:rPr>
                        <a:t>ОПИСАНИЕ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54410">
                <a:tc>
                  <a:txBody>
                    <a:bodyPr/>
                    <a:lstStyle/>
                    <a:p>
                      <a:r>
                        <a:rPr lang="ru-RU" sz="2800" b="1" dirty="0">
                          <a:latin typeface="+mj-lt"/>
                        </a:rPr>
                        <a:t>Июль</a:t>
                      </a:r>
                    </a:p>
                    <a:p>
                      <a:r>
                        <a:rPr lang="ru-RU" sz="2800" b="1" baseline="0" dirty="0">
                          <a:latin typeface="+mj-lt"/>
                        </a:rPr>
                        <a:t>1917</a:t>
                      </a:r>
                      <a:endParaRPr lang="ru-RU" sz="2800" b="1" dirty="0"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dirty="0">
                          <a:latin typeface="+mj-lt"/>
                        </a:rPr>
                        <a:t>Сформировано новое ВП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500" b="0" dirty="0">
                          <a:latin typeface="+mj-lt"/>
                        </a:rPr>
                        <a:t>Большинство в нем заняли </a:t>
                      </a:r>
                      <a:r>
                        <a:rPr lang="ru-RU" sz="2500" b="1" dirty="0">
                          <a:latin typeface="+mj-lt"/>
                        </a:rPr>
                        <a:t>эсеры и меньшевики. </a:t>
                      </a:r>
                      <a:r>
                        <a:rPr lang="ru-RU" sz="2500" b="0" dirty="0">
                          <a:latin typeface="+mj-lt"/>
                        </a:rPr>
                        <a:t>С фронта вызваны войска – разогнаны манифестации. Часть Советов поддержали</a:t>
                      </a:r>
                      <a:r>
                        <a:rPr lang="ru-RU" sz="2500" b="0" baseline="0" dirty="0">
                          <a:latin typeface="+mj-lt"/>
                        </a:rPr>
                        <a:t> ВП для борьбы с большевиками. </a:t>
                      </a:r>
                      <a:r>
                        <a:rPr lang="ru-RU" sz="2500" b="1" baseline="0" dirty="0">
                          <a:latin typeface="+mj-lt"/>
                        </a:rPr>
                        <a:t>Разгромлен штаб большевиков</a:t>
                      </a:r>
                      <a:r>
                        <a:rPr lang="ru-RU" sz="2500" b="0" baseline="0" dirty="0">
                          <a:latin typeface="+mj-lt"/>
                        </a:rPr>
                        <a:t>, Ленин объявлен немецким шпионом. На фронтах восстановлены </a:t>
                      </a:r>
                      <a:r>
                        <a:rPr lang="ru-RU" sz="2500" b="1" baseline="0" dirty="0">
                          <a:latin typeface="+mj-lt"/>
                        </a:rPr>
                        <a:t>военно-полевые суды</a:t>
                      </a:r>
                      <a:r>
                        <a:rPr lang="ru-RU" sz="2500" b="0" baseline="0" dirty="0">
                          <a:latin typeface="+mj-lt"/>
                        </a:rPr>
                        <a:t> – ДВОЕВЛАСТИЕ закончилось</a:t>
                      </a:r>
                      <a:endParaRPr lang="ru-RU" sz="2500" b="0" dirty="0"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39081456"/>
              </p:ext>
            </p:extLst>
          </p:nvPr>
        </p:nvGraphicFramePr>
        <p:xfrm>
          <a:off x="0" y="0"/>
          <a:ext cx="9144000" cy="6776202"/>
        </p:xfrm>
        <a:graphic>
          <a:graphicData uri="http://schemas.openxmlformats.org/drawingml/2006/table">
            <a:tbl>
              <a:tblPr firstRow="1" bandRow="1">
                <a:tableStyleId>{EB344D84-9AFB-497E-A393-DC336BA19D2E}</a:tableStyleId>
              </a:tblPr>
              <a:tblGrid>
                <a:gridCol w="17144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7176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85775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99786">
                <a:tc>
                  <a:txBody>
                    <a:bodyPr/>
                    <a:lstStyle/>
                    <a:p>
                      <a:pPr algn="ctr"/>
                      <a:r>
                        <a:rPr lang="ru-RU" sz="3200" dirty="0">
                          <a:latin typeface="Arial Black" pitchFamily="34" charset="0"/>
                        </a:rPr>
                        <a:t>ДАТЫ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>
                          <a:latin typeface="Arial Black" pitchFamily="34" charset="0"/>
                        </a:rPr>
                        <a:t>СОБЫТИЯ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>
                          <a:latin typeface="Arial Black" pitchFamily="34" charset="0"/>
                        </a:rPr>
                        <a:t>ОПИСАНИЕ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00940">
                <a:tc>
                  <a:txBody>
                    <a:bodyPr/>
                    <a:lstStyle/>
                    <a:p>
                      <a:r>
                        <a:rPr lang="ru-RU" sz="2800" b="1" dirty="0">
                          <a:latin typeface="+mj-lt"/>
                        </a:rPr>
                        <a:t>12 августа</a:t>
                      </a:r>
                    </a:p>
                    <a:p>
                      <a:r>
                        <a:rPr lang="ru-RU" sz="2800" b="1" baseline="0" dirty="0">
                          <a:latin typeface="+mj-lt"/>
                        </a:rPr>
                        <a:t>1917</a:t>
                      </a:r>
                      <a:endParaRPr lang="ru-RU" sz="2800" b="1" dirty="0"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600" dirty="0">
                          <a:latin typeface="+mj-lt"/>
                        </a:rPr>
                        <a:t>Совещание в Москве кадровых офицеров и генералов во главе с генералом </a:t>
                      </a:r>
                      <a:r>
                        <a:rPr lang="ru-RU" sz="2600" b="1" dirty="0">
                          <a:latin typeface="+mj-lt"/>
                        </a:rPr>
                        <a:t>Лавром Корниловым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600" u="sng" dirty="0">
                          <a:latin typeface="+mj-lt"/>
                        </a:rPr>
                        <a:t>Требовали: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ru-RU" sz="2600" b="0" dirty="0">
                          <a:latin typeface="+mj-lt"/>
                        </a:rPr>
                        <a:t>Ввести смертную казнь на фронте и в тылу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ru-RU" sz="2600" b="0" dirty="0">
                          <a:latin typeface="+mj-lt"/>
                        </a:rPr>
                        <a:t>Восстановить</a:t>
                      </a:r>
                      <a:r>
                        <a:rPr lang="ru-RU" sz="2600" b="0" baseline="0" dirty="0">
                          <a:latin typeface="+mj-lt"/>
                        </a:rPr>
                        <a:t> боеспособность армии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ru-RU" sz="2600" b="0" baseline="0" dirty="0">
                          <a:latin typeface="+mj-lt"/>
                        </a:rPr>
                        <a:t>Продолжать войну до победы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ru-RU" sz="2600" b="0" baseline="0" dirty="0">
                          <a:latin typeface="+mj-lt"/>
                        </a:rPr>
                        <a:t>Созвать Учредительное собрание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ru-RU" sz="2600" b="0" baseline="0" dirty="0">
                          <a:latin typeface="+mj-lt"/>
                        </a:rPr>
                        <a:t>Собирались установить режим Директории под руководством генерала Корнилова и Керенского</a:t>
                      </a:r>
                      <a:endParaRPr lang="ru-RU" sz="2600" b="0" dirty="0"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75476">
                <a:tc>
                  <a:txBody>
                    <a:bodyPr/>
                    <a:lstStyle/>
                    <a:p>
                      <a:r>
                        <a:rPr lang="ru-RU" sz="2800" b="1" dirty="0">
                          <a:latin typeface="+mj-lt"/>
                        </a:rPr>
                        <a:t>25 августа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dirty="0">
                          <a:latin typeface="+mj-lt"/>
                        </a:rPr>
                        <a:t>Выступление Корнилова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0" lang="ru-RU" sz="2800" kern="1200" dirty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Армией хотел подавить революционную анархию</a:t>
                      </a:r>
                      <a:endParaRPr lang="ru-RU" sz="2800" b="0" dirty="0"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86652847"/>
              </p:ext>
            </p:extLst>
          </p:nvPr>
        </p:nvGraphicFramePr>
        <p:xfrm>
          <a:off x="0" y="-93347"/>
          <a:ext cx="9144000" cy="6951347"/>
        </p:xfrm>
        <a:graphic>
          <a:graphicData uri="http://schemas.openxmlformats.org/drawingml/2006/table">
            <a:tbl>
              <a:tblPr firstRow="1" bandRow="1">
                <a:tableStyleId>{EB344D84-9AFB-497E-A393-DC336BA19D2E}</a:tableStyleId>
              </a:tblPr>
              <a:tblGrid>
                <a:gridCol w="17144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288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00062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28627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latin typeface="Arial Black" pitchFamily="34" charset="0"/>
                        </a:rPr>
                        <a:t>ДАТЫ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latin typeface="Arial Black" pitchFamily="34" charset="0"/>
                        </a:rPr>
                        <a:t>СОБЫТИЯ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latin typeface="Arial Black" pitchFamily="34" charset="0"/>
                        </a:rPr>
                        <a:t>ОПИСАНИЕ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67797">
                <a:tc>
                  <a:txBody>
                    <a:bodyPr/>
                    <a:lstStyle/>
                    <a:p>
                      <a:r>
                        <a:rPr lang="ru-RU" sz="2800" b="1" dirty="0">
                          <a:latin typeface="+mj-lt"/>
                        </a:rPr>
                        <a:t>конец августа</a:t>
                      </a:r>
                    </a:p>
                    <a:p>
                      <a:r>
                        <a:rPr lang="ru-RU" sz="2800" b="1" baseline="0" dirty="0">
                          <a:latin typeface="+mj-lt"/>
                        </a:rPr>
                        <a:t>1917</a:t>
                      </a:r>
                      <a:endParaRPr lang="ru-RU" sz="2800" b="1" dirty="0"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dirty="0">
                          <a:latin typeface="+mj-lt"/>
                        </a:rPr>
                        <a:t>Керенский,</a:t>
                      </a:r>
                      <a:r>
                        <a:rPr lang="ru-RU" sz="2800" baseline="0" dirty="0">
                          <a:latin typeface="+mj-lt"/>
                        </a:rPr>
                        <a:t> </a:t>
                      </a:r>
                      <a:r>
                        <a:rPr lang="ru-RU" sz="2800" dirty="0">
                          <a:latin typeface="+mj-lt"/>
                        </a:rPr>
                        <a:t>опасаясь силу и влияние Корнилова, объявил его мятежником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600" u="none" dirty="0">
                          <a:latin typeface="+mj-lt"/>
                        </a:rPr>
                        <a:t>Создан Комитет народной борьбы с контрреволюцией, большое влияние большевиков. Красная</a:t>
                      </a:r>
                      <a:r>
                        <a:rPr lang="ru-RU" sz="2600" u="none" baseline="0" dirty="0">
                          <a:latin typeface="+mj-lt"/>
                        </a:rPr>
                        <a:t> гвардия схватила и арестовала Корнилова.</a:t>
                      </a:r>
                    </a:p>
                    <a:p>
                      <a:r>
                        <a:rPr lang="ru-RU" sz="2600" b="0" u="none" baseline="0" dirty="0">
                          <a:latin typeface="+mj-lt"/>
                        </a:rPr>
                        <a:t>Окончательно подорван авторитет офицеров в армии, а также авторитет кадетов и меньшевиков. </a:t>
                      </a:r>
                    </a:p>
                    <a:p>
                      <a:r>
                        <a:rPr lang="ru-RU" sz="2600" b="1" u="none" baseline="0" dirty="0">
                          <a:latin typeface="+mj-lt"/>
                        </a:rPr>
                        <a:t>К осени большую часть Советов составляли большевики.</a:t>
                      </a:r>
                      <a:endParaRPr lang="ru-RU" sz="2600" b="1" u="none" dirty="0"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86884">
                <a:tc>
                  <a:txBody>
                    <a:bodyPr/>
                    <a:lstStyle/>
                    <a:p>
                      <a:r>
                        <a:rPr lang="ru-RU" sz="2800" b="1" dirty="0">
                          <a:solidFill>
                            <a:srgbClr val="FF0000"/>
                          </a:solidFill>
                          <a:latin typeface="+mj-lt"/>
                        </a:rPr>
                        <a:t>1 сент.</a:t>
                      </a:r>
                    </a:p>
                    <a:p>
                      <a:r>
                        <a:rPr lang="ru-RU" sz="2800" b="1" dirty="0">
                          <a:solidFill>
                            <a:srgbClr val="FF0000"/>
                          </a:solidFill>
                          <a:latin typeface="+mj-lt"/>
                        </a:rPr>
                        <a:t>1917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600" dirty="0">
                          <a:latin typeface="+mj-lt"/>
                        </a:rPr>
                        <a:t>Россия объявлена </a:t>
                      </a:r>
                      <a:r>
                        <a:rPr lang="ru-RU" sz="2600" b="1" dirty="0">
                          <a:solidFill>
                            <a:srgbClr val="FF0000"/>
                          </a:solidFill>
                          <a:latin typeface="+mj-lt"/>
                        </a:rPr>
                        <a:t>республикой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0" u="none" baseline="0" dirty="0">
                          <a:latin typeface="+mj-lt"/>
                        </a:rPr>
                        <a:t>Но ВП наболевшие вопросы так и не удалось решить</a:t>
                      </a:r>
                      <a:endParaRPr lang="ru-RU" sz="2800" b="0" u="none" dirty="0"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E:\ИСТОРИЯ\ПРЕЗЕНТАЦИИ\рсдрп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58670"/>
            <a:ext cx="9144000" cy="63993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7977916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642918"/>
            <a:ext cx="8929718" cy="10668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/>
              <a:t>ИТОГИ ФЕВРАЛЬСКОЙ РЕВОЛЮЦИИ: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571612"/>
            <a:ext cx="8229600" cy="5002924"/>
          </a:xfrm>
        </p:spPr>
        <p:txBody>
          <a:bodyPr>
            <a:normAutofit/>
          </a:bodyPr>
          <a:lstStyle/>
          <a:p>
            <a:r>
              <a:rPr lang="ru-RU" sz="3200" dirty="0">
                <a:latin typeface="+mj-lt"/>
              </a:rPr>
              <a:t>Свергнута монархия</a:t>
            </a:r>
          </a:p>
          <a:p>
            <a:r>
              <a:rPr lang="ru-RU" sz="3200" dirty="0">
                <a:latin typeface="+mj-lt"/>
              </a:rPr>
              <a:t>Не удалось решить продовольственные и экономические проблемы</a:t>
            </a:r>
          </a:p>
          <a:p>
            <a:r>
              <a:rPr lang="ru-RU" sz="3200" dirty="0">
                <a:latin typeface="+mj-lt"/>
              </a:rPr>
              <a:t>Не решен вопрос «о мире» и «о земле»</a:t>
            </a:r>
          </a:p>
          <a:p>
            <a:r>
              <a:rPr lang="ru-RU" sz="3200" dirty="0">
                <a:latin typeface="+mj-lt"/>
              </a:rPr>
              <a:t>Существенно подорван авторитет либеральных и буржуазных партий</a:t>
            </a:r>
          </a:p>
          <a:p>
            <a:r>
              <a:rPr lang="ru-RU" sz="3200" dirty="0">
                <a:latin typeface="+mj-lt"/>
              </a:rPr>
              <a:t>Значительно усилилось влияние и авторитет большевиков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Преподаватель\Desktop\1917\4owtwfzaiqzswdocqtjhncaetkqudyhi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1464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8662" y="4857760"/>
            <a:ext cx="7358114" cy="1638320"/>
          </a:xfrm>
          <a:solidFill>
            <a:schemeClr val="bg1"/>
          </a:solidFill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solidFill>
                  <a:srgbClr val="FF0000"/>
                </a:solidFill>
                <a:latin typeface="Arial Black" pitchFamily="34" charset="0"/>
              </a:rPr>
              <a:t>ВЕЛИКАЯ ОКТЯБРЬСКАЯ СОЦИАЛИСТИЧЕСКАЯ РЕВОЛЮЦИЯ 1917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079448"/>
              </p:ext>
            </p:extLst>
          </p:nvPr>
        </p:nvGraphicFramePr>
        <p:xfrm>
          <a:off x="0" y="-80247"/>
          <a:ext cx="9144000" cy="6873240"/>
        </p:xfrm>
        <a:graphic>
          <a:graphicData uri="http://schemas.openxmlformats.org/drawingml/2006/table">
            <a:tbl>
              <a:tblPr firstRow="1" bandRow="1">
                <a:tableStyleId>{EB344D84-9AFB-497E-A393-DC336BA19D2E}</a:tableStyleId>
              </a:tblPr>
              <a:tblGrid>
                <a:gridCol w="17144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8608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64343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35317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>
                          <a:latin typeface="Arial Black" pitchFamily="34" charset="0"/>
                        </a:rPr>
                        <a:t>ДАТЫ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>
                          <a:latin typeface="Arial Black" pitchFamily="34" charset="0"/>
                        </a:rPr>
                        <a:t>СОБЫТИЯ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>
                          <a:latin typeface="Arial Black" pitchFamily="34" charset="0"/>
                        </a:rPr>
                        <a:t>ОПИСАНИЕ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57487">
                <a:tc>
                  <a:txBody>
                    <a:bodyPr/>
                    <a:lstStyle/>
                    <a:p>
                      <a:r>
                        <a:rPr lang="ru-RU" sz="2600" b="1" dirty="0">
                          <a:latin typeface="+mj-lt"/>
                        </a:rPr>
                        <a:t>10 – 16 октября</a:t>
                      </a:r>
                    </a:p>
                    <a:p>
                      <a:r>
                        <a:rPr lang="ru-RU" sz="2600" b="1" baseline="0" dirty="0">
                          <a:latin typeface="+mj-lt"/>
                        </a:rPr>
                        <a:t>1917</a:t>
                      </a:r>
                      <a:endParaRPr lang="ru-RU" sz="2600" b="1" dirty="0"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600" dirty="0">
                          <a:latin typeface="+mj-lt"/>
                        </a:rPr>
                        <a:t>Большевики готовятся </a:t>
                      </a:r>
                      <a:r>
                        <a:rPr lang="ru-RU" sz="2600" baseline="0" dirty="0">
                          <a:latin typeface="+mj-lt"/>
                        </a:rPr>
                        <a:t>к вооруженному восстанию</a:t>
                      </a:r>
                      <a:endParaRPr lang="ru-RU" sz="2600" dirty="0"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300" u="none" dirty="0">
                          <a:latin typeface="+mj-lt"/>
                        </a:rPr>
                        <a:t>Ленин находился за границей и считал, что это был самый подходящий момент</a:t>
                      </a:r>
                      <a:endParaRPr lang="ru-RU" sz="2300" b="0" u="none" dirty="0"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57009">
                <a:tc>
                  <a:txBody>
                    <a:bodyPr/>
                    <a:lstStyle/>
                    <a:p>
                      <a:r>
                        <a:rPr lang="ru-RU" sz="2600" b="1" dirty="0">
                          <a:latin typeface="+mj-lt"/>
                        </a:rPr>
                        <a:t>24-25 октября</a:t>
                      </a:r>
                    </a:p>
                    <a:p>
                      <a:r>
                        <a:rPr lang="ru-RU" sz="2600" b="1" dirty="0">
                          <a:latin typeface="+mj-lt"/>
                        </a:rPr>
                        <a:t>1917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600" dirty="0">
                          <a:latin typeface="+mj-lt"/>
                        </a:rPr>
                        <a:t>Вооруженное восстание в Петрограде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0" lang="ru-RU" sz="2300" kern="1200" dirty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Штаб</a:t>
                      </a:r>
                      <a:r>
                        <a:rPr kumimoji="0" lang="ru-RU" sz="2300" kern="1200" baseline="0" dirty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 большевиков расположился в Смольном, руководил восстанием </a:t>
                      </a:r>
                      <a:r>
                        <a:rPr kumimoji="0" lang="ru-RU" sz="2300" b="1" kern="1200" baseline="0" dirty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Лев Троцкий.</a:t>
                      </a:r>
                    </a:p>
                    <a:p>
                      <a:r>
                        <a:rPr kumimoji="0" lang="ru-RU" sz="2300" b="0" kern="1200" baseline="0" dirty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Восставшие солдаты захватили мосты, почту, телеграф, вокзалы. К утру 25 октября город был в руках большевиков.</a:t>
                      </a:r>
                      <a:endParaRPr lang="ru-RU" sz="2300" b="0" dirty="0"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55779">
                <a:tc>
                  <a:txBody>
                    <a:bodyPr/>
                    <a:lstStyle/>
                    <a:p>
                      <a:r>
                        <a:rPr lang="ru-RU" sz="2600" b="1" dirty="0">
                          <a:latin typeface="+mj-lt"/>
                        </a:rPr>
                        <a:t>26 октября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600" dirty="0">
                          <a:latin typeface="+mj-lt"/>
                        </a:rPr>
                        <a:t>Штурм Зимнего дворца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300" b="0" dirty="0">
                          <a:latin typeface="+mj-lt"/>
                        </a:rPr>
                        <a:t>В Неву зашел крейсер «Аврора» и дал залп – стал сигналом для начала штурма Зимнего дворца. После захвата Зимнего город оказался в руках большевиков.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Преподаватель\Desktop\1917\0VladimirovIA_7.jpg"/>
          <p:cNvPicPr>
            <a:picLocks noChangeAspect="1" noChangeArrowheads="1"/>
          </p:cNvPicPr>
          <p:nvPr/>
        </p:nvPicPr>
        <p:blipFill>
          <a:blip r:embed="rId2"/>
          <a:srcRect l="10316" t="3194" r="3810" b="7530"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357166"/>
            <a:ext cx="8229600" cy="10668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b="1" dirty="0">
                <a:latin typeface="+mj-lt"/>
              </a:rPr>
              <a:t>ПРИЧИНЫ ПОБЕДЫ БОЛЬШЕВИКОВ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00034" y="1643050"/>
            <a:ext cx="8286808" cy="492922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Wingdings" pitchFamily="2" charset="2"/>
              <a:buChar char="§"/>
            </a:pPr>
            <a:r>
              <a:rPr lang="ru-RU" sz="2800" dirty="0">
                <a:latin typeface="+mj-lt"/>
              </a:rPr>
              <a:t>Буржуазно-либеральные силы показали свою политическую несостоятельность.</a:t>
            </a:r>
          </a:p>
          <a:p>
            <a:pPr>
              <a:buFont typeface="Wingdings" pitchFamily="2" charset="2"/>
              <a:buChar char="§"/>
            </a:pPr>
            <a:r>
              <a:rPr lang="ru-RU" sz="2800" dirty="0">
                <a:latin typeface="+mj-lt"/>
              </a:rPr>
              <a:t>Эсеро-меньшевистское ВП не смогло решить вопрос о мире и проблемы рабочих и крестьян, не имели четкого мнения по вопросу о власти</a:t>
            </a:r>
          </a:p>
          <a:p>
            <a:pPr>
              <a:buFont typeface="Wingdings" pitchFamily="2" charset="2"/>
              <a:buChar char="§"/>
            </a:pPr>
            <a:r>
              <a:rPr lang="ru-RU" sz="2800" dirty="0">
                <a:latin typeface="+mj-lt"/>
              </a:rPr>
              <a:t>Большевики действовали четко, жестко. Готовы были к крайним мерам, точно знали, что следует делать.</a:t>
            </a:r>
          </a:p>
          <a:p>
            <a:pPr>
              <a:buFont typeface="Wingdings" pitchFamily="2" charset="2"/>
              <a:buChar char="§"/>
            </a:pPr>
            <a:r>
              <a:rPr lang="ru-RU" sz="2800" dirty="0">
                <a:latin typeface="+mj-lt"/>
              </a:rPr>
              <a:t>Не запятнали себя связями с офицерством и буржуазией.</a:t>
            </a:r>
          </a:p>
          <a:p>
            <a:pPr algn="ctr"/>
            <a:endParaRPr lang="ru-RU" sz="2800" dirty="0">
              <a:latin typeface="+mj-lt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85720" y="0"/>
            <a:ext cx="8643998" cy="857232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+mj-lt"/>
              </a:rPr>
              <a:t>II</a:t>
            </a:r>
            <a:r>
              <a:rPr lang="ru-RU" sz="2800" b="1" dirty="0">
                <a:latin typeface="+mj-lt"/>
              </a:rPr>
              <a:t> Всероссийский съезд Советов 25-27.10.1917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285720" y="1928802"/>
            <a:ext cx="8643998" cy="471490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800" u="sng" dirty="0">
                <a:latin typeface="+mj-lt"/>
              </a:rPr>
              <a:t>ПРИНЯТЫ:</a:t>
            </a:r>
          </a:p>
          <a:p>
            <a:r>
              <a:rPr lang="ru-RU" sz="2800" b="1" dirty="0">
                <a:latin typeface="+mj-lt"/>
              </a:rPr>
              <a:t>«Декрет о власти» </a:t>
            </a:r>
            <a:r>
              <a:rPr lang="ru-RU" sz="2800" dirty="0">
                <a:latin typeface="+mj-lt"/>
              </a:rPr>
              <a:t>- власть перешла к Советам рабочих, солдатских и крестьянских депутатов, провозглашена Республика Советов</a:t>
            </a:r>
          </a:p>
          <a:p>
            <a:r>
              <a:rPr lang="ru-RU" sz="2800" b="1" dirty="0">
                <a:latin typeface="+mj-lt"/>
              </a:rPr>
              <a:t>«Декрет о мире»</a:t>
            </a:r>
          </a:p>
          <a:p>
            <a:r>
              <a:rPr lang="ru-RU" sz="2800" b="1" dirty="0">
                <a:latin typeface="+mj-lt"/>
              </a:rPr>
              <a:t>«Декрет о земле</a:t>
            </a:r>
            <a:r>
              <a:rPr lang="ru-RU" sz="2800" dirty="0">
                <a:latin typeface="+mj-lt"/>
              </a:rPr>
              <a:t>»: крестьянам передавались помещичьи земли, леса, недра и т.д. объявлялись народным достоянием;</a:t>
            </a:r>
          </a:p>
          <a:p>
            <a:r>
              <a:rPr lang="ru-RU" sz="2800" b="1" dirty="0">
                <a:latin typeface="+mj-lt"/>
              </a:rPr>
              <a:t>«Декрет об уничтожении сословных званий и гражданских чинов»</a:t>
            </a:r>
          </a:p>
          <a:p>
            <a:r>
              <a:rPr lang="ru-RU" sz="2800" b="1" dirty="0">
                <a:latin typeface="+mj-lt"/>
              </a:rPr>
              <a:t>«Декрет о 8-часовом рабочем дне»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285720" y="928670"/>
            <a:ext cx="8643998" cy="928694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>
                <a:latin typeface="+mj-lt"/>
              </a:rPr>
              <a:t>Большинство составляли большевики. Эсеры и меньшевики отказались принимать участие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85720" y="0"/>
            <a:ext cx="8643998" cy="857232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+mj-lt"/>
              </a:rPr>
              <a:t>II</a:t>
            </a:r>
            <a:r>
              <a:rPr lang="ru-RU" sz="2800" b="1" dirty="0">
                <a:latin typeface="+mj-lt"/>
              </a:rPr>
              <a:t> Всероссийский съезд Советов 25-27.10.1917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285720" y="2071678"/>
            <a:ext cx="8643998" cy="457203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sz="2800" b="1" u="sng" dirty="0">
              <a:latin typeface="+mj-lt"/>
            </a:endParaRPr>
          </a:p>
          <a:p>
            <a:r>
              <a:rPr lang="ru-RU" sz="2800" b="1" u="sng" dirty="0">
                <a:latin typeface="+mj-lt"/>
              </a:rPr>
              <a:t>ОБРАЗОВАНЫ НОВЫЕ ОРГАНЫ ВЛАСТИ:</a:t>
            </a:r>
          </a:p>
          <a:p>
            <a:pPr>
              <a:buFontTx/>
              <a:buChar char="-"/>
            </a:pPr>
            <a:r>
              <a:rPr lang="ru-RU" sz="2800" b="1" dirty="0">
                <a:latin typeface="+mj-lt"/>
              </a:rPr>
              <a:t>СНК</a:t>
            </a:r>
            <a:r>
              <a:rPr lang="ru-RU" sz="2800" dirty="0">
                <a:latin typeface="+mj-lt"/>
              </a:rPr>
              <a:t> – Совет Народных Комиссаров (возглавил Ленин)</a:t>
            </a:r>
          </a:p>
          <a:p>
            <a:pPr>
              <a:buFontTx/>
              <a:buChar char="-"/>
            </a:pPr>
            <a:r>
              <a:rPr lang="ru-RU" sz="2800" dirty="0">
                <a:latin typeface="+mj-lt"/>
              </a:rPr>
              <a:t> </a:t>
            </a:r>
            <a:r>
              <a:rPr lang="ru-RU" sz="2800" b="1" dirty="0">
                <a:latin typeface="+mj-lt"/>
              </a:rPr>
              <a:t>ВЦИК</a:t>
            </a:r>
            <a:r>
              <a:rPr lang="ru-RU" sz="2800" dirty="0">
                <a:latin typeface="+mj-lt"/>
              </a:rPr>
              <a:t> – Всероссийский Центральный Исполнительный Комитет – стал высшим органом власти</a:t>
            </a:r>
          </a:p>
          <a:p>
            <a:pPr>
              <a:buFontTx/>
              <a:buChar char="-"/>
            </a:pPr>
            <a:r>
              <a:rPr lang="ru-RU" sz="2800" b="1" dirty="0">
                <a:latin typeface="+mj-lt"/>
              </a:rPr>
              <a:t>ВЧК</a:t>
            </a:r>
            <a:r>
              <a:rPr lang="ru-RU" sz="2800" dirty="0">
                <a:latin typeface="+mj-lt"/>
              </a:rPr>
              <a:t> – Всероссийская чрезвычайная комиссия – орган борьбы с сопротивлением советской власти</a:t>
            </a:r>
          </a:p>
          <a:p>
            <a:pPr>
              <a:buFontTx/>
              <a:buChar char="-"/>
            </a:pPr>
            <a:r>
              <a:rPr lang="ru-RU" sz="2800" dirty="0">
                <a:latin typeface="+mj-lt"/>
              </a:rPr>
              <a:t> Создана </a:t>
            </a:r>
            <a:r>
              <a:rPr lang="ru-RU" sz="2800" b="1" dirty="0" err="1">
                <a:latin typeface="+mj-lt"/>
              </a:rPr>
              <a:t>Рабоче-Крестьянская</a:t>
            </a:r>
            <a:r>
              <a:rPr lang="ru-RU" sz="2800" b="1" dirty="0">
                <a:latin typeface="+mj-lt"/>
              </a:rPr>
              <a:t> Красная армия </a:t>
            </a:r>
            <a:r>
              <a:rPr lang="ru-RU" sz="2800" dirty="0">
                <a:latin typeface="+mj-lt"/>
              </a:rPr>
              <a:t>(РККА)</a:t>
            </a:r>
          </a:p>
          <a:p>
            <a:endParaRPr lang="ru-RU" sz="2400" dirty="0">
              <a:latin typeface="+mj-lt"/>
            </a:endParaRPr>
          </a:p>
          <a:p>
            <a:pPr>
              <a:buFontTx/>
              <a:buChar char="-"/>
            </a:pPr>
            <a:endParaRPr lang="ru-RU" sz="2400" dirty="0">
              <a:latin typeface="+mj-lt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85720" y="928670"/>
            <a:ext cx="8643998" cy="928694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>
                <a:latin typeface="+mj-lt"/>
              </a:rPr>
              <a:t>Большинство составляли большевики. Эсеры и меньшевики отказались принимать участие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5791200"/>
            <a:ext cx="8429684" cy="85251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b="1" dirty="0">
                <a:solidFill>
                  <a:srgbClr val="FF0000"/>
                </a:solidFill>
              </a:rPr>
              <a:t>17 июля 1918 г. </a:t>
            </a:r>
            <a:r>
              <a:rPr lang="ru-RU" sz="2800" dirty="0"/>
              <a:t>– по приказу ВЧК в Екатеринбурге расстреляна царская семья и 4 приближенных</a:t>
            </a:r>
          </a:p>
        </p:txBody>
      </p:sp>
      <p:pic>
        <p:nvPicPr>
          <p:cNvPr id="3074" name="Picture 2" descr="C:\Users\Преподаватель\Desktop\1917\127642.jpg"/>
          <p:cNvPicPr>
            <a:picLocks noChangeAspect="1" noChangeArrowheads="1"/>
          </p:cNvPicPr>
          <p:nvPr/>
        </p:nvPicPr>
        <p:blipFill>
          <a:blip r:embed="rId2">
            <a:lum bright="20000"/>
          </a:blip>
          <a:srcRect b="4258"/>
          <a:stretch>
            <a:fillRect/>
          </a:stretch>
        </p:blipFill>
        <p:spPr bwMode="auto">
          <a:xfrm>
            <a:off x="1071538" y="214290"/>
            <a:ext cx="7000924" cy="546949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500042"/>
            <a:ext cx="8229600" cy="1066800"/>
          </a:xfrm>
        </p:spPr>
        <p:txBody>
          <a:bodyPr/>
          <a:lstStyle/>
          <a:p>
            <a:r>
              <a:rPr lang="ru-RU" dirty="0"/>
              <a:t>Итоги Октябрьской революции: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428736"/>
            <a:ext cx="8572560" cy="5429264"/>
          </a:xfrm>
        </p:spPr>
        <p:txBody>
          <a:bodyPr>
            <a:normAutofit fontScale="92500"/>
          </a:bodyPr>
          <a:lstStyle/>
          <a:p>
            <a:r>
              <a:rPr lang="ru-RU" dirty="0"/>
              <a:t>Полностью изменился классовый состав общества</a:t>
            </a:r>
          </a:p>
          <a:p>
            <a:r>
              <a:rPr lang="ru-RU" dirty="0"/>
              <a:t>Начал формироваться новый политический режим советской власти – диктатура пролетариата</a:t>
            </a:r>
          </a:p>
          <a:p>
            <a:r>
              <a:rPr lang="ru-RU" dirty="0"/>
              <a:t>Самодержавно-православная идеология сменилась коммунистической</a:t>
            </a:r>
          </a:p>
          <a:p>
            <a:r>
              <a:rPr lang="ru-RU" dirty="0"/>
              <a:t>Земля передана крестьянам, фабрики и заводы – рабочим</a:t>
            </a:r>
          </a:p>
          <a:p>
            <a:r>
              <a:rPr lang="ru-RU" dirty="0"/>
              <a:t>Советская Россия оказалась в международной изоляции</a:t>
            </a:r>
          </a:p>
          <a:p>
            <a:r>
              <a:rPr lang="ru-RU" dirty="0"/>
              <a:t>Раскол общества на поддержавших революцию и контрреволюционные силы, что привело к гражданской войне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E:\ИСТОРИЯ\ПРЕЗЕНТАЦИИ\раскол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307"/>
          <a:stretch/>
        </p:blipFill>
        <p:spPr bwMode="auto">
          <a:xfrm>
            <a:off x="0" y="1267139"/>
            <a:ext cx="9144000" cy="5530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0" y="404106"/>
            <a:ext cx="9144000" cy="830997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latin typeface="Arial" pitchFamily="34" charset="0"/>
                <a:cs typeface="Arial" pitchFamily="34" charset="0"/>
              </a:rPr>
              <a:t>На 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II 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съезде партии в 1903 г. произошел раскол партии, окончательно оформился в 1912 г.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334782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38" y="2571744"/>
            <a:ext cx="8929718" cy="1495444"/>
          </a:xfrm>
        </p:spPr>
        <p:txBody>
          <a:bodyPr>
            <a:noAutofit/>
          </a:bodyPr>
          <a:lstStyle/>
          <a:p>
            <a:pPr algn="ctr"/>
            <a:r>
              <a:rPr lang="ru-RU" sz="6000" b="1" dirty="0">
                <a:solidFill>
                  <a:srgbClr val="FF0000"/>
                </a:solidFill>
              </a:rPr>
              <a:t>ФЕВРАЛЬСКАЯ</a:t>
            </a:r>
            <a:br>
              <a:rPr lang="ru-RU" sz="6000" b="1" dirty="0">
                <a:solidFill>
                  <a:srgbClr val="FF0000"/>
                </a:solidFill>
              </a:rPr>
            </a:br>
            <a:r>
              <a:rPr lang="ru-RU" sz="6000" b="1" dirty="0">
                <a:solidFill>
                  <a:srgbClr val="FF0000"/>
                </a:solidFill>
              </a:rPr>
              <a:t>РЕВОЛЮЦИЯ </a:t>
            </a:r>
            <a:br>
              <a:rPr lang="ru-RU" sz="6000" b="1" dirty="0">
                <a:solidFill>
                  <a:srgbClr val="FF0000"/>
                </a:solidFill>
              </a:rPr>
            </a:br>
            <a:r>
              <a:rPr lang="ru-RU" sz="4400" b="1" dirty="0" err="1">
                <a:solidFill>
                  <a:schemeClr val="tx1"/>
                </a:solidFill>
              </a:rPr>
              <a:t>буржузно</a:t>
            </a:r>
            <a:r>
              <a:rPr lang="ru-RU" sz="4400" b="1" dirty="0">
                <a:solidFill>
                  <a:schemeClr val="tx1"/>
                </a:solidFill>
              </a:rPr>
              <a:t>-демократическая</a:t>
            </a:r>
            <a:r>
              <a:rPr lang="ru-RU" sz="4400" b="1" dirty="0">
                <a:solidFill>
                  <a:srgbClr val="FF0000"/>
                </a:solidFill>
              </a:rPr>
              <a:t> </a:t>
            </a:r>
            <a:br>
              <a:rPr lang="ru-RU" sz="4400" b="1" dirty="0">
                <a:solidFill>
                  <a:srgbClr val="FF0000"/>
                </a:solidFill>
              </a:rPr>
            </a:br>
            <a:r>
              <a:rPr lang="ru-RU" sz="5400" b="1" dirty="0">
                <a:solidFill>
                  <a:srgbClr val="FF0000"/>
                </a:solidFill>
                <a:latin typeface="Arial Black" pitchFamily="34" charset="0"/>
              </a:rPr>
              <a:t>18 февраля - 3 марта 1917г.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 стрелкой 6"/>
          <p:cNvCxnSpPr/>
          <p:nvPr/>
        </p:nvCxnSpPr>
        <p:spPr>
          <a:xfrm rot="10800000" flipV="1">
            <a:off x="2357422" y="1214422"/>
            <a:ext cx="2214578" cy="42862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>
            <a:off x="4500562" y="1214422"/>
            <a:ext cx="2357454" cy="42862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Прямоугольник 3"/>
          <p:cNvSpPr/>
          <p:nvPr/>
        </p:nvSpPr>
        <p:spPr>
          <a:xfrm>
            <a:off x="2285984" y="285728"/>
            <a:ext cx="4857784" cy="100013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>
                <a:latin typeface="+mj-lt"/>
              </a:rPr>
              <a:t>ПРИЧИНЫ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428596" y="1643050"/>
            <a:ext cx="4071966" cy="1000132"/>
          </a:xfrm>
          <a:prstGeom prst="rect">
            <a:avLst/>
          </a:prstGeom>
          <a:solidFill>
            <a:schemeClr val="bg1"/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Кризис власти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4714876" y="1643050"/>
            <a:ext cx="4214842" cy="1000132"/>
          </a:xfrm>
          <a:prstGeom prst="rect">
            <a:avLst/>
          </a:prstGeom>
          <a:solidFill>
            <a:schemeClr val="bg1"/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Кризис «низов»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428596" y="2857496"/>
            <a:ext cx="4071966" cy="2714644"/>
          </a:xfrm>
          <a:prstGeom prst="rect">
            <a:avLst/>
          </a:prstGeom>
          <a:solidFill>
            <a:schemeClr val="bg1"/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Wingdings" pitchFamily="2" charset="2"/>
              <a:buChar char="§"/>
            </a:pPr>
            <a:r>
              <a:rPr lang="ru-RU" sz="2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Военные поражения</a:t>
            </a:r>
          </a:p>
          <a:p>
            <a:pPr>
              <a:buFont typeface="Wingdings" pitchFamily="2" charset="2"/>
              <a:buChar char="§"/>
            </a:pPr>
            <a:r>
              <a:rPr lang="ru-RU" sz="2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Частая смена министров</a:t>
            </a:r>
          </a:p>
          <a:p>
            <a:pPr>
              <a:buFont typeface="Wingdings" pitchFamily="2" charset="2"/>
              <a:buChar char="§"/>
            </a:pPr>
            <a:r>
              <a:rPr lang="ru-RU" sz="2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Подорван авторитет монархии «</a:t>
            </a:r>
            <a:r>
              <a:rPr lang="ru-RU" sz="28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распутинщиной</a:t>
            </a:r>
            <a:r>
              <a:rPr lang="ru-RU" sz="2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»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4786314" y="2857496"/>
            <a:ext cx="4143404" cy="2714644"/>
          </a:xfrm>
          <a:prstGeom prst="rect">
            <a:avLst/>
          </a:prstGeom>
          <a:solidFill>
            <a:schemeClr val="bg1"/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Wingdings" pitchFamily="2" charset="2"/>
              <a:buChar char="§"/>
            </a:pPr>
            <a:r>
              <a:rPr lang="ru-RU" sz="2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Рост стачечного и антивоенного движения</a:t>
            </a:r>
          </a:p>
          <a:p>
            <a:pPr>
              <a:buFont typeface="Wingdings" pitchFamily="2" charset="2"/>
              <a:buChar char="§"/>
            </a:pPr>
            <a:r>
              <a:rPr lang="ru-RU" sz="2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Продовольственные проблемы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2500298" y="5786454"/>
            <a:ext cx="4572032" cy="857256"/>
          </a:xfrm>
          <a:prstGeom prst="rect">
            <a:avLst/>
          </a:prstGeom>
          <a:solidFill>
            <a:schemeClr val="bg1"/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Wingdings" pitchFamily="2" charset="2"/>
              <a:buChar char="§"/>
            </a:pPr>
            <a:r>
              <a:rPr lang="ru-RU" sz="2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Первая мировая война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94552028"/>
              </p:ext>
            </p:extLst>
          </p:nvPr>
        </p:nvGraphicFramePr>
        <p:xfrm>
          <a:off x="0" y="-79989"/>
          <a:ext cx="9144000" cy="6827520"/>
        </p:xfrm>
        <a:graphic>
          <a:graphicData uri="http://schemas.openxmlformats.org/drawingml/2006/table">
            <a:tbl>
              <a:tblPr firstRow="1" bandRow="1">
                <a:tableStyleId>{EB344D84-9AFB-497E-A393-DC336BA19D2E}</a:tableStyleId>
              </a:tblPr>
              <a:tblGrid>
                <a:gridCol w="19287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1477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0043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72489">
                <a:tc>
                  <a:txBody>
                    <a:bodyPr/>
                    <a:lstStyle/>
                    <a:p>
                      <a:pPr algn="ctr"/>
                      <a:r>
                        <a:rPr lang="ru-RU" sz="3200" dirty="0">
                          <a:latin typeface="Arial Black" pitchFamily="34" charset="0"/>
                        </a:rPr>
                        <a:t>ДАТЫ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>
                          <a:latin typeface="Arial Black" pitchFamily="34" charset="0"/>
                        </a:rPr>
                        <a:t>СОБЫТИЯ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>
                          <a:latin typeface="Arial Black" pitchFamily="34" charset="0"/>
                        </a:rPr>
                        <a:t>ОПИСАНИЕ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77730">
                <a:tc>
                  <a:txBody>
                    <a:bodyPr/>
                    <a:lstStyle/>
                    <a:p>
                      <a:r>
                        <a:rPr lang="ru-RU" sz="2800" b="1" dirty="0">
                          <a:latin typeface="+mj-lt"/>
                        </a:rPr>
                        <a:t>18</a:t>
                      </a:r>
                      <a:r>
                        <a:rPr lang="ru-RU" sz="2800" b="1" baseline="0" dirty="0">
                          <a:latin typeface="+mj-lt"/>
                        </a:rPr>
                        <a:t>-22</a:t>
                      </a:r>
                    </a:p>
                    <a:p>
                      <a:r>
                        <a:rPr lang="ru-RU" sz="2800" b="1" baseline="0" dirty="0">
                          <a:latin typeface="+mj-lt"/>
                        </a:rPr>
                        <a:t>февраля 1917</a:t>
                      </a:r>
                      <a:endParaRPr lang="ru-RU" sz="2800" b="1" dirty="0"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dirty="0">
                          <a:latin typeface="+mj-lt"/>
                        </a:rPr>
                        <a:t>Забастовка рабочих Путиловского завода</a:t>
                      </a:r>
                    </a:p>
                    <a:p>
                      <a:r>
                        <a:rPr lang="ru-RU" sz="2800" dirty="0">
                          <a:latin typeface="+mj-lt"/>
                        </a:rPr>
                        <a:t>Требовали: повышение </a:t>
                      </a:r>
                      <a:r>
                        <a:rPr lang="ru-RU" sz="2800" dirty="0" err="1">
                          <a:latin typeface="+mj-lt"/>
                        </a:rPr>
                        <a:t>з</a:t>
                      </a:r>
                      <a:r>
                        <a:rPr lang="ru-RU" sz="2800" dirty="0">
                          <a:latin typeface="+mj-lt"/>
                        </a:rPr>
                        <a:t>/</a:t>
                      </a:r>
                      <a:r>
                        <a:rPr lang="ru-RU" sz="2800" dirty="0" err="1">
                          <a:latin typeface="+mj-lt"/>
                        </a:rPr>
                        <a:t>п</a:t>
                      </a:r>
                      <a:endParaRPr lang="ru-RU" sz="2800" dirty="0"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dirty="0">
                          <a:latin typeface="+mj-lt"/>
                        </a:rPr>
                        <a:t>Более</a:t>
                      </a:r>
                      <a:r>
                        <a:rPr lang="ru-RU" sz="2800" baseline="0" dirty="0">
                          <a:latin typeface="+mj-lt"/>
                        </a:rPr>
                        <a:t> 30 000 человек уволены</a:t>
                      </a:r>
                      <a:endParaRPr lang="ru-RU" sz="2800" dirty="0"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21399">
                <a:tc>
                  <a:txBody>
                    <a:bodyPr/>
                    <a:lstStyle/>
                    <a:p>
                      <a:r>
                        <a:rPr lang="ru-RU" sz="2800" b="1" dirty="0">
                          <a:latin typeface="+mj-lt"/>
                        </a:rPr>
                        <a:t>21 февраля 1917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dirty="0">
                          <a:latin typeface="+mj-lt"/>
                        </a:rPr>
                        <a:t>«Хлебная демонстрация»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0" lang="ru-RU" sz="2800" kern="1200" dirty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Десятки тысяч</a:t>
                      </a:r>
                      <a:r>
                        <a:rPr kumimoji="0" lang="ru-RU" sz="2800" kern="1200" baseline="0" dirty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 человек вышли на улицы, требуя хлеба, свержения царя, прекращения войны</a:t>
                      </a:r>
                      <a:endParaRPr lang="ru-RU" sz="2800" dirty="0"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77730">
                <a:tc>
                  <a:txBody>
                    <a:bodyPr/>
                    <a:lstStyle/>
                    <a:p>
                      <a:r>
                        <a:rPr lang="ru-RU" sz="2800" b="1" dirty="0">
                          <a:latin typeface="+mj-lt"/>
                        </a:rPr>
                        <a:t>23-25 февраля 1917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dirty="0">
                          <a:latin typeface="+mj-lt"/>
                        </a:rPr>
                        <a:t>Всеобщая забастовка в Петрограде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dirty="0" err="1">
                          <a:latin typeface="+mj-lt"/>
                        </a:rPr>
                        <a:t>Ок</a:t>
                      </a:r>
                      <a:r>
                        <a:rPr lang="ru-RU" sz="2800" dirty="0">
                          <a:latin typeface="+mj-lt"/>
                        </a:rPr>
                        <a:t>. 300 тыс. бастующих</a:t>
                      </a:r>
                    </a:p>
                    <a:p>
                      <a:r>
                        <a:rPr lang="ru-RU" sz="2800" dirty="0">
                          <a:latin typeface="+mj-lt"/>
                        </a:rPr>
                        <a:t>Войска отказались стрелять по людям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97269744"/>
              </p:ext>
            </p:extLst>
          </p:nvPr>
        </p:nvGraphicFramePr>
        <p:xfrm>
          <a:off x="0" y="-79990"/>
          <a:ext cx="9144000" cy="6821358"/>
        </p:xfrm>
        <a:graphic>
          <a:graphicData uri="http://schemas.openxmlformats.org/drawingml/2006/table">
            <a:tbl>
              <a:tblPr firstRow="1" bandRow="1">
                <a:tableStyleId>{EB344D84-9AFB-497E-A393-DC336BA19D2E}</a:tableStyleId>
              </a:tblPr>
              <a:tblGrid>
                <a:gridCol w="19287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4327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07193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86452">
                <a:tc>
                  <a:txBody>
                    <a:bodyPr/>
                    <a:lstStyle/>
                    <a:p>
                      <a:pPr algn="ctr"/>
                      <a:r>
                        <a:rPr lang="ru-RU" sz="3200" dirty="0">
                          <a:latin typeface="Arial Black" pitchFamily="34" charset="0"/>
                        </a:rPr>
                        <a:t>ДАТЫ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>
                          <a:latin typeface="Arial Black" pitchFamily="34" charset="0"/>
                        </a:rPr>
                        <a:t>СОБЫТИЯ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>
                          <a:latin typeface="Arial Black" pitchFamily="34" charset="0"/>
                        </a:rPr>
                        <a:t>ОПИСАНИЕ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17453">
                <a:tc>
                  <a:txBody>
                    <a:bodyPr/>
                    <a:lstStyle/>
                    <a:p>
                      <a:r>
                        <a:rPr lang="ru-RU" sz="2800" b="1" dirty="0">
                          <a:latin typeface="+mj-lt"/>
                        </a:rPr>
                        <a:t>26</a:t>
                      </a:r>
                      <a:endParaRPr lang="ru-RU" sz="2800" b="1" baseline="0" dirty="0">
                        <a:latin typeface="+mj-lt"/>
                      </a:endParaRPr>
                    </a:p>
                    <a:p>
                      <a:r>
                        <a:rPr lang="ru-RU" sz="2800" b="1" baseline="0" dirty="0">
                          <a:latin typeface="+mj-lt"/>
                        </a:rPr>
                        <a:t>февраля 1917</a:t>
                      </a:r>
                      <a:endParaRPr lang="ru-RU" sz="2800" b="1" dirty="0"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dirty="0">
                          <a:latin typeface="+mj-lt"/>
                        </a:rPr>
                        <a:t>Николай </a:t>
                      </a:r>
                      <a:r>
                        <a:rPr lang="en-US" sz="2800" dirty="0">
                          <a:latin typeface="+mj-lt"/>
                        </a:rPr>
                        <a:t>II</a:t>
                      </a:r>
                      <a:r>
                        <a:rPr lang="ru-RU" sz="2800" dirty="0">
                          <a:latin typeface="+mj-lt"/>
                        </a:rPr>
                        <a:t> издает указ о роспуске Государственной Думы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dirty="0">
                          <a:latin typeface="+mj-lt"/>
                        </a:rPr>
                        <a:t>Либеральные силы лишены</a:t>
                      </a:r>
                      <a:r>
                        <a:rPr lang="ru-RU" sz="2800" baseline="0" dirty="0">
                          <a:latin typeface="+mj-lt"/>
                        </a:rPr>
                        <a:t> возможности законно воздействовать на власть, </a:t>
                      </a:r>
                      <a:r>
                        <a:rPr lang="ru-RU" sz="2800" b="1" baseline="0" dirty="0">
                          <a:latin typeface="+mj-lt"/>
                        </a:rPr>
                        <a:t>поддерживают революцию</a:t>
                      </a:r>
                      <a:endParaRPr lang="ru-RU" sz="2800" b="1" dirty="0"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17453">
                <a:tc>
                  <a:txBody>
                    <a:bodyPr/>
                    <a:lstStyle/>
                    <a:p>
                      <a:r>
                        <a:rPr lang="ru-RU" sz="2800" b="1" dirty="0">
                          <a:latin typeface="+mj-lt"/>
                        </a:rPr>
                        <a:t>26 февраля 1917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dirty="0">
                          <a:latin typeface="+mj-lt"/>
                        </a:rPr>
                        <a:t>В Петрограде образован</a:t>
                      </a:r>
                      <a:r>
                        <a:rPr lang="ru-RU" sz="2800" baseline="0" dirty="0">
                          <a:latin typeface="+mj-lt"/>
                        </a:rPr>
                        <a:t> Петроградский Совет рабочих и солдатских депутатов - ПЕТРОСОВЕТ</a:t>
                      </a:r>
                      <a:endParaRPr lang="ru-RU" sz="2800" dirty="0"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0" lang="ru-RU" sz="2800" kern="1200" dirty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Председатель – меньшевик </a:t>
                      </a:r>
                      <a:r>
                        <a:rPr kumimoji="0" lang="ru-RU" sz="2800" b="1" kern="1200" dirty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Чхеидзе</a:t>
                      </a:r>
                      <a:r>
                        <a:rPr kumimoji="0" lang="ru-RU" sz="2800" kern="1200" dirty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;</a:t>
                      </a:r>
                    </a:p>
                    <a:p>
                      <a:r>
                        <a:rPr kumimoji="0" lang="ru-RU" sz="2800" kern="1200" dirty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Заместитель – эсер </a:t>
                      </a:r>
                      <a:r>
                        <a:rPr kumimoji="0" lang="ru-RU" sz="2800" b="1" kern="1200" dirty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Керенский.</a:t>
                      </a:r>
                    </a:p>
                    <a:p>
                      <a:r>
                        <a:rPr kumimoji="0" lang="ru-RU" sz="2800" b="0" kern="1200" dirty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Советы возникают и в других городах страны</a:t>
                      </a:r>
                      <a:endParaRPr lang="ru-RU" sz="2800" b="0" dirty="0"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94748351"/>
              </p:ext>
            </p:extLst>
          </p:nvPr>
        </p:nvGraphicFramePr>
        <p:xfrm>
          <a:off x="0" y="-79989"/>
          <a:ext cx="9144000" cy="6309360"/>
        </p:xfrm>
        <a:graphic>
          <a:graphicData uri="http://schemas.openxmlformats.org/drawingml/2006/table">
            <a:tbl>
              <a:tblPr firstRow="1" bandRow="1">
                <a:tableStyleId>{EB344D84-9AFB-497E-A393-DC336BA19D2E}</a:tableStyleId>
              </a:tblPr>
              <a:tblGrid>
                <a:gridCol w="19287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290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78618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59641">
                <a:tc>
                  <a:txBody>
                    <a:bodyPr/>
                    <a:lstStyle/>
                    <a:p>
                      <a:pPr algn="ctr"/>
                      <a:r>
                        <a:rPr lang="ru-RU" sz="3200" dirty="0">
                          <a:latin typeface="Arial Black" pitchFamily="34" charset="0"/>
                        </a:rPr>
                        <a:t>ДАТЫ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>
                          <a:latin typeface="Arial Black" pitchFamily="34" charset="0"/>
                        </a:rPr>
                        <a:t>СОБЫТИЯ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>
                          <a:latin typeface="Arial Black" pitchFamily="34" charset="0"/>
                        </a:rPr>
                        <a:t>ОПИСАНИЕ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37834">
                <a:tc>
                  <a:txBody>
                    <a:bodyPr/>
                    <a:lstStyle/>
                    <a:p>
                      <a:r>
                        <a:rPr lang="ru-RU" sz="2800" b="1" dirty="0">
                          <a:latin typeface="+mj-lt"/>
                        </a:rPr>
                        <a:t>1 марта 1917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dirty="0">
                          <a:latin typeface="+mj-lt"/>
                        </a:rPr>
                        <a:t>Депутаты </a:t>
                      </a:r>
                      <a:r>
                        <a:rPr lang="ru-RU" sz="2800" dirty="0" err="1">
                          <a:latin typeface="+mj-lt"/>
                        </a:rPr>
                        <a:t>ГосДумы</a:t>
                      </a:r>
                      <a:r>
                        <a:rPr lang="ru-RU" sz="2800" dirty="0">
                          <a:latin typeface="+mj-lt"/>
                        </a:rPr>
                        <a:t>  отказались подчиниться указу о роспуске и создали </a:t>
                      </a:r>
                      <a:r>
                        <a:rPr lang="ru-RU" sz="2800" b="1" dirty="0">
                          <a:latin typeface="+mj-lt"/>
                        </a:rPr>
                        <a:t>Временное правительство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0" dirty="0">
                          <a:latin typeface="+mj-lt"/>
                        </a:rPr>
                        <a:t>Большинство в нем составляли </a:t>
                      </a:r>
                      <a:r>
                        <a:rPr lang="ru-RU" sz="2800" b="1" dirty="0">
                          <a:latin typeface="+mj-lt"/>
                        </a:rPr>
                        <a:t>кадеты и октябристы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62568">
                <a:tc gridSpan="3">
                  <a:txBody>
                    <a:bodyPr/>
                    <a:lstStyle/>
                    <a:p>
                      <a:r>
                        <a:rPr lang="ru-RU" sz="2800" b="0" dirty="0">
                          <a:latin typeface="+mj-lt"/>
                        </a:rPr>
                        <a:t>Николай </a:t>
                      </a:r>
                      <a:r>
                        <a:rPr lang="en-US" sz="2800" b="0" dirty="0">
                          <a:latin typeface="+mj-lt"/>
                        </a:rPr>
                        <a:t>II</a:t>
                      </a:r>
                      <a:r>
                        <a:rPr lang="ru-RU" sz="2800" b="0" dirty="0">
                          <a:latin typeface="+mj-lt"/>
                        </a:rPr>
                        <a:t> в это время находился в Ставке в Могилеве. Он отчаянно пытался добраться поездом до Петрограда, но под Псковом поезд был остановлен: бастовали железнодорожники. </a:t>
                      </a:r>
                    </a:p>
                    <a:p>
                      <a:r>
                        <a:rPr lang="ru-RU" sz="2800" dirty="0">
                          <a:latin typeface="+mj-lt"/>
                        </a:rPr>
                        <a:t>Многие генералы, лидеры кадетов и октябристов поддержали идею отречения</a:t>
                      </a:r>
                      <a:r>
                        <a:rPr lang="ru-RU" sz="2800" baseline="0" dirty="0">
                          <a:latin typeface="+mj-lt"/>
                        </a:rPr>
                        <a:t> от престола.</a:t>
                      </a:r>
                      <a:endParaRPr lang="ru-RU" sz="2800" b="0" dirty="0"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sz="2800" dirty="0"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sz="2800" b="0" dirty="0"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Таблица 9"/>
          <p:cNvGraphicFramePr>
            <a:graphicFrameLocks noGrp="1"/>
          </p:cNvGraphicFramePr>
          <p:nvPr/>
        </p:nvGraphicFramePr>
        <p:xfrm>
          <a:off x="0" y="-79989"/>
          <a:ext cx="9144000" cy="3657600"/>
        </p:xfrm>
        <a:graphic>
          <a:graphicData uri="http://schemas.openxmlformats.org/drawingml/2006/table">
            <a:tbl>
              <a:tblPr firstRow="1" bandRow="1">
                <a:tableStyleId>{EB344D84-9AFB-497E-A393-DC336BA19D2E}</a:tableStyleId>
              </a:tblPr>
              <a:tblGrid>
                <a:gridCol w="19287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290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78618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59641">
                <a:tc>
                  <a:txBody>
                    <a:bodyPr/>
                    <a:lstStyle/>
                    <a:p>
                      <a:pPr algn="ctr"/>
                      <a:r>
                        <a:rPr lang="ru-RU" sz="3200" dirty="0">
                          <a:latin typeface="Arial Black" pitchFamily="34" charset="0"/>
                        </a:rPr>
                        <a:t>ДАТЫ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>
                          <a:latin typeface="Arial Black" pitchFamily="34" charset="0"/>
                        </a:rPr>
                        <a:t>СОБЫТИЯ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>
                          <a:latin typeface="Arial Black" pitchFamily="34" charset="0"/>
                        </a:rPr>
                        <a:t>ОПИСАНИЕ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37834">
                <a:tc>
                  <a:txBody>
                    <a:bodyPr/>
                    <a:lstStyle/>
                    <a:p>
                      <a:r>
                        <a:rPr lang="ru-RU" sz="2800" b="1" dirty="0">
                          <a:latin typeface="+mj-lt"/>
                        </a:rPr>
                        <a:t>2 марта 1917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dirty="0">
                          <a:latin typeface="+mj-lt"/>
                        </a:rPr>
                        <a:t>Николай</a:t>
                      </a:r>
                      <a:r>
                        <a:rPr lang="ru-RU" sz="2800" baseline="0" dirty="0">
                          <a:latin typeface="+mj-lt"/>
                        </a:rPr>
                        <a:t> </a:t>
                      </a:r>
                      <a:r>
                        <a:rPr lang="en-US" sz="2800" baseline="0" dirty="0">
                          <a:latin typeface="+mj-lt"/>
                        </a:rPr>
                        <a:t>II</a:t>
                      </a:r>
                      <a:r>
                        <a:rPr lang="ru-RU" sz="2800" baseline="0" dirty="0">
                          <a:latin typeface="+mj-lt"/>
                        </a:rPr>
                        <a:t> подписал акт об отречении от престола в пользу младшего брата Михаила</a:t>
                      </a:r>
                      <a:endParaRPr lang="ru-RU" sz="2800" dirty="0"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0" dirty="0">
                          <a:latin typeface="+mj-lt"/>
                        </a:rPr>
                        <a:t>Михаил также отказался от престола – </a:t>
                      </a:r>
                      <a:r>
                        <a:rPr lang="ru-RU" sz="2800" b="1" dirty="0">
                          <a:latin typeface="+mj-lt"/>
                        </a:rPr>
                        <a:t>монархия</a:t>
                      </a:r>
                      <a:r>
                        <a:rPr lang="ru-RU" sz="2800" b="1" baseline="0" dirty="0">
                          <a:latin typeface="+mj-lt"/>
                        </a:rPr>
                        <a:t> пала.</a:t>
                      </a:r>
                    </a:p>
                    <a:p>
                      <a:r>
                        <a:rPr lang="ru-RU" sz="2800" b="1" baseline="0" dirty="0">
                          <a:latin typeface="+mj-lt"/>
                        </a:rPr>
                        <a:t>В стране установилось ДВОЕВЛАСТИЕ</a:t>
                      </a:r>
                      <a:endParaRPr lang="ru-RU" sz="2800" b="1" dirty="0"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2050" name="Picture 2" descr="C:\Users\Преподаватель\Desktop\1917\008 (1).jpg"/>
          <p:cNvPicPr>
            <a:picLocks noChangeAspect="1" noChangeArrowheads="1"/>
          </p:cNvPicPr>
          <p:nvPr/>
        </p:nvPicPr>
        <p:blipFill>
          <a:blip r:embed="rId2"/>
          <a:srcRect l="2343" t="12500" r="2343" b="66666"/>
          <a:stretch>
            <a:fillRect/>
          </a:stretch>
        </p:blipFill>
        <p:spPr bwMode="auto">
          <a:xfrm>
            <a:off x="-7176" y="4500570"/>
            <a:ext cx="9151208" cy="150019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ородск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492</TotalTime>
  <Words>1095</Words>
  <Application>Microsoft Office PowerPoint</Application>
  <PresentationFormat>Экран (4:3)</PresentationFormat>
  <Paragraphs>184</Paragraphs>
  <Slides>28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35" baseType="lpstr">
      <vt:lpstr>Arial</vt:lpstr>
      <vt:lpstr>Arial Black</vt:lpstr>
      <vt:lpstr>Georgia</vt:lpstr>
      <vt:lpstr>Trebuchet MS</vt:lpstr>
      <vt:lpstr>Wingdings</vt:lpstr>
      <vt:lpstr>Wingdings 2</vt:lpstr>
      <vt:lpstr>Городская</vt:lpstr>
      <vt:lpstr>РЕВОЛЮЦИИ 1917</vt:lpstr>
      <vt:lpstr>Презентация PowerPoint</vt:lpstr>
      <vt:lpstr>Презентация PowerPoint</vt:lpstr>
      <vt:lpstr>ФЕВРАЛЬСКАЯ РЕВОЛЮЦИЯ  буржузно-демократическая  18 февраля - 3 марта 1917г.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ПЕРВЫЕ РЕШЕНИЯ  НОВЫХ ОРГАНОВ ВЛАСТИ</vt:lpstr>
      <vt:lpstr>ПОЛОЖЕНИЕ  НОВЫХ ОРГАНОВ ВЛАСТИ</vt:lpstr>
      <vt:lpstr>ПОЛОЖЕНИЕ В СТРАНЕ</vt:lpstr>
      <vt:lpstr>ПОЛОЖЕНИЕ В СТРАНЕ</vt:lpstr>
      <vt:lpstr>Нарастание кризиса Временного правительства</vt:lpstr>
      <vt:lpstr>Презентация PowerPoint</vt:lpstr>
      <vt:lpstr>Презентация PowerPoint</vt:lpstr>
      <vt:lpstr>Презентация PowerPoint</vt:lpstr>
      <vt:lpstr>Презентация PowerPoint</vt:lpstr>
      <vt:lpstr>ИТОГИ ФЕВРАЛЬСКОЙ РЕВОЛЮЦИИ:</vt:lpstr>
      <vt:lpstr>ВЕЛИКАЯ ОКТЯБРЬСКАЯ СОЦИАЛИСТИЧЕСКАЯ РЕВОЛЮЦИЯ 1917</vt:lpstr>
      <vt:lpstr>Презентация PowerPoint</vt:lpstr>
      <vt:lpstr>Презентация PowerPoint</vt:lpstr>
      <vt:lpstr>ПРИЧИНЫ ПОБЕДЫ БОЛЬШЕВИКОВ</vt:lpstr>
      <vt:lpstr>Презентация PowerPoint</vt:lpstr>
      <vt:lpstr>Презентация PowerPoint</vt:lpstr>
      <vt:lpstr>17 июля 1918 г. – по приказу ВЧК в Екатеринбурге расстреляна царская семья и 4 приближенных</vt:lpstr>
      <vt:lpstr>Итоги Октябрьской революции: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РЕВОЛЮЦИИ 1917</dc:title>
  <dc:creator>Преподаватель</dc:creator>
  <cp:lastModifiedBy>admin</cp:lastModifiedBy>
  <cp:revision>11</cp:revision>
  <dcterms:created xsi:type="dcterms:W3CDTF">2019-04-26T09:56:31Z</dcterms:created>
  <dcterms:modified xsi:type="dcterms:W3CDTF">2022-09-12T03:17:22Z</dcterms:modified>
</cp:coreProperties>
</file>