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80" r:id="rId3"/>
    <p:sldId id="278" r:id="rId4"/>
    <p:sldId id="279" r:id="rId5"/>
    <p:sldId id="257" r:id="rId6"/>
    <p:sldId id="264" r:id="rId7"/>
    <p:sldId id="268" r:id="rId8"/>
    <p:sldId id="269" r:id="rId9"/>
    <p:sldId id="270" r:id="rId10"/>
    <p:sldId id="273" r:id="rId11"/>
    <p:sldId id="274" r:id="rId12"/>
    <p:sldId id="275" r:id="rId13"/>
    <p:sldId id="283" r:id="rId14"/>
    <p:sldId id="281" r:id="rId15"/>
    <p:sldId id="322" r:id="rId16"/>
    <p:sldId id="298" r:id="rId17"/>
    <p:sldId id="299" r:id="rId18"/>
    <p:sldId id="301" r:id="rId19"/>
    <p:sldId id="304" r:id="rId20"/>
    <p:sldId id="305" r:id="rId21"/>
    <p:sldId id="307" r:id="rId22"/>
    <p:sldId id="308" r:id="rId23"/>
    <p:sldId id="309" r:id="rId24"/>
    <p:sldId id="306" r:id="rId25"/>
    <p:sldId id="318" r:id="rId26"/>
    <p:sldId id="312" r:id="rId27"/>
    <p:sldId id="310" r:id="rId28"/>
    <p:sldId id="319" r:id="rId29"/>
    <p:sldId id="313" r:id="rId30"/>
    <p:sldId id="315" r:id="rId31"/>
    <p:sldId id="320" r:id="rId32"/>
    <p:sldId id="321" r:id="rId33"/>
    <p:sldId id="311" r:id="rId34"/>
    <p:sldId id="285" r:id="rId35"/>
    <p:sldId id="286" r:id="rId36"/>
    <p:sldId id="287" r:id="rId37"/>
    <p:sldId id="288" r:id="rId38"/>
    <p:sldId id="289" r:id="rId39"/>
    <p:sldId id="316" r:id="rId40"/>
    <p:sldId id="290" r:id="rId41"/>
    <p:sldId id="291" r:id="rId42"/>
    <p:sldId id="292" r:id="rId43"/>
    <p:sldId id="293" r:id="rId44"/>
    <p:sldId id="317" r:id="rId45"/>
    <p:sldId id="295" r:id="rId46"/>
    <p:sldId id="29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1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15932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64270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24721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4177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4145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81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45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04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758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47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01985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Износ и амортизация ОФ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1E6300-FCB5-4E67-BC83-1A2D4E1979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463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945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aAu7dg2oeU&amp;t=785s&amp;ab_channel=%D0%A3%D1%87%D0%B5%D0%B1%D0%BD%D1%8B%D0%B5%D1%84%D0%B8%D0%BB%D1%8C%D0%BC%D1%8B" TargetMode="Externa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8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9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2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3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4B3233B-AA3C-4454-9B66-1199069D8D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2636912"/>
            <a:ext cx="8503920" cy="346213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                  </a:t>
            </a:r>
            <a:r>
              <a:rPr lang="ru-RU" sz="3600" b="1" dirty="0"/>
              <a:t>ОСНОВНЫЕ ФОНДЫ</a:t>
            </a:r>
          </a:p>
        </p:txBody>
      </p:sp>
    </p:spTree>
    <p:extLst>
      <p:ext uri="{BB962C8B-B14F-4D97-AF65-F5344CB8AC3E}">
        <p14:creationId xmlns:p14="http://schemas.microsoft.com/office/powerpoint/2010/main" val="29192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4CA85-9B8F-4658-B76A-7BF6DC3A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Процесс восстановления основных фондов</a:t>
            </a:r>
          </a:p>
        </p:txBody>
      </p:sp>
      <p:pic>
        <p:nvPicPr>
          <p:cNvPr id="3" name="Рисунок 2" descr="Амортизация основных средств: процесс восстановления основных фондов">
            <a:extLst>
              <a:ext uri="{FF2B5EF4-FFF2-40B4-BE49-F238E27FC236}">
                <a16:creationId xmlns="" xmlns:a16="http://schemas.microsoft.com/office/drawing/2014/main" id="{E89CF608-9506-40B7-A521-CEBF4C45BB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87" y="1484784"/>
            <a:ext cx="6479426" cy="4602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1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3C9E80-3154-4DD3-A231-AF70C648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76672"/>
            <a:ext cx="8534400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Виды стоимости основных фондов, 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оценка ОФ</a:t>
            </a:r>
          </a:p>
        </p:txBody>
      </p:sp>
      <p:pic>
        <p:nvPicPr>
          <p:cNvPr id="3" name="Рисунок 2" descr="Денежная оценка основных фондов">
            <a:extLst>
              <a:ext uri="{FF2B5EF4-FFF2-40B4-BE49-F238E27FC236}">
                <a16:creationId xmlns="" xmlns:a16="http://schemas.microsoft.com/office/drawing/2014/main" id="{FC5A95C7-4DB0-4F20-ACD2-94E787449BA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27" b="2941"/>
          <a:stretch/>
        </p:blipFill>
        <p:spPr bwMode="auto">
          <a:xfrm>
            <a:off x="1169622" y="1657648"/>
            <a:ext cx="6804756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412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FFC5AE6-D08A-46BE-95D0-348C1E230A16}"/>
              </a:ext>
            </a:extLst>
          </p:cNvPr>
          <p:cNvSpPr/>
          <p:nvPr/>
        </p:nvSpPr>
        <p:spPr>
          <a:xfrm>
            <a:off x="898172" y="1338249"/>
            <a:ext cx="766060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-270510" algn="l"/>
                <a:tab pos="2286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Первоначальная стоимость-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совокупные расходы на приобретение или создание объекта основных средств (покупка объекта, расходы по доставке, монтажу)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BB78B6A-B451-4334-8B22-0035C1232B8D}"/>
              </a:ext>
            </a:extLst>
          </p:cNvPr>
          <p:cNvSpPr/>
          <p:nvPr/>
        </p:nvSpPr>
        <p:spPr>
          <a:xfrm>
            <a:off x="898172" y="2428254"/>
            <a:ext cx="766060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-270510" algn="l"/>
                <a:tab pos="228600" algn="l"/>
              </a:tabLs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Восстановительная стоимость-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затраты на воспроизводство основных фондов в современных условиях. Устанавливается, как правило, во процессе переоценки основных фондов.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772D7FB-6E4A-4294-8EA9-B8155B0EFE21}"/>
              </a:ext>
            </a:extLst>
          </p:cNvPr>
          <p:cNvSpPr/>
          <p:nvPr/>
        </p:nvSpPr>
        <p:spPr>
          <a:xfrm>
            <a:off x="929341" y="3484980"/>
            <a:ext cx="766060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-270510" algn="l"/>
                <a:tab pos="228600" algn="l"/>
              </a:tabLs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Остаточная стоимость-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разница между первоначальной или восстанов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ительной стоимостью основных фондов и суммой начисленного износа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70AA0AC-AA88-4AD9-B22D-2C96249E0D3E}"/>
              </a:ext>
            </a:extLst>
          </p:cNvPr>
          <p:cNvSpPr/>
          <p:nvPr/>
        </p:nvSpPr>
        <p:spPr>
          <a:xfrm>
            <a:off x="901552" y="4491969"/>
            <a:ext cx="765722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-270510" algn="l"/>
                <a:tab pos="228600" algn="l"/>
              </a:tabLs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Балансовая стоимость-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стоимость объектов основных фондов с учетом переоценки, по которой они числятся на балансе предприятия 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2147E61-CB27-4B05-BE88-AA557C05E74C}"/>
              </a:ext>
            </a:extLst>
          </p:cNvPr>
          <p:cNvSpPr/>
          <p:nvPr/>
        </p:nvSpPr>
        <p:spPr>
          <a:xfrm>
            <a:off x="878902" y="5261872"/>
            <a:ext cx="765722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-270510" algn="l"/>
                <a:tab pos="2286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Рыночная стоимость-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вероятная цена продажи объектов основных фондов с учетом их реального состояния, соотношения спроса и предложения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7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404664"/>
            <a:ext cx="7772400" cy="6480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Задача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3568" y="1052736"/>
            <a:ext cx="7763508" cy="21126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Определить первоначальную стоимость производственного оборудования, если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договору купли- продажи заплатили 287 600 руб. (в т. ч. НДС 20%). Доставка оборудования 50 000 руб. Монтажные работы осуществляются работниками данной организации, заработная плата начисленная 105 000 руб.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3568" y="3284984"/>
            <a:ext cx="7776864" cy="2880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ешение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Font typeface="Wingdings 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НДС= 287 600*20/120 = 47 933,3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Стоимость без НДС = 287 600 – 47 933,3 = 239 666,7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Страховые взносы = 105 000 *30% = 31 500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Заработная плата = 105 000 + 31 500 = 136 500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 = 239 666,7 + 136 500 + 50 000 = 426 166,7 руб.</a:t>
            </a:r>
          </a:p>
        </p:txBody>
      </p:sp>
    </p:spTree>
    <p:extLst>
      <p:ext uri="{BB962C8B-B14F-4D97-AF65-F5344CB8AC3E}">
        <p14:creationId xmlns:p14="http://schemas.microsoft.com/office/powerpoint/2010/main" val="380522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404664"/>
            <a:ext cx="7772400" cy="6480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Задача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3568" y="1052736"/>
            <a:ext cx="8064896" cy="28083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ПС основного средства, если поставщику заплатили 358 000 руб., в т. ч. НДС по ставке 20%. Транспортные затраты, связанные с доставкой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ОС , составили 8 300 руб., в т. ч. НДС по ставке 20%. На монтаж ОС были затрачены материалы на сумму 6 200 руб. Пусконаладочные работы проводились работниками данного предприятия и их сумма составила 10 000 руб. Для покупки ОС был взят банковский кредит на сумму 200 000 руб. сроком на 1 год под 18% годовых.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3568" y="3861048"/>
            <a:ext cx="7776864" cy="23762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ешение </a:t>
            </a:r>
          </a:p>
          <a:p>
            <a:pPr marL="0" indent="0" algn="just">
              <a:buFont typeface="Wingdings 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Стоимость ОС без НДС = 358 000 / 1,2 = 298 333,3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Стоимость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распортных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затрат без НДС = 8300 / 1,2 = 6916,7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%-ы по кредиту = 200 000 * 18% = 36 000 руб. </a:t>
            </a:r>
          </a:p>
          <a:p>
            <a:pPr marL="0" indent="0" algn="just">
              <a:buFont typeface="Wingdings 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 = 298 333,3 + 6916,7 + 6 200 + 10 000 + 36 000 = 357450 руб.</a:t>
            </a:r>
          </a:p>
          <a:p>
            <a:pPr marL="0" indent="0" algn="just">
              <a:buFont typeface="Wingdings 2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7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3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Износ и амортизация основных фондов</a:t>
            </a:r>
            <a:endParaRPr lang="ru-RU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276" y="1484784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Износ -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это постепенная утрата основными средствами своей потребительной стоимости.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1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Физический износ</a:t>
            </a:r>
            <a:r>
              <a:rPr kumimoji="0" lang="ru-RU" altLang="ru-RU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 представляет собой проявление воздействия на основные фонды природно-климатических и технических условий;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Моральный износ</a:t>
            </a:r>
            <a:r>
              <a:rPr kumimoji="0" lang="ru-RU" altLang="ru-RU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 проявление износа заключается в том, что еще пригодные по своему материальному (физическому состоянию основные фонды становятся экономически невыгодными по сравнению с новыми, более эффективными основными фондами того же назначения.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9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tudme.org/imag/econom/chald_ekonpr/image046.jpg">
            <a:extLst>
              <a:ext uri="{FF2B5EF4-FFF2-40B4-BE49-F238E27FC236}">
                <a16:creationId xmlns="" xmlns:a16="http://schemas.microsoft.com/office/drawing/2014/main" id="{938E5D22-0B12-4092-A1F9-91C17FE07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42" t="13009" r="3060" b="1697"/>
          <a:stretch/>
        </p:blipFill>
        <p:spPr bwMode="auto">
          <a:xfrm>
            <a:off x="1547664" y="206873"/>
            <a:ext cx="6336704" cy="63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93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254AA-B903-4CF6-8C95-FC0488B95D77}" type="slidenum"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900" b="1" dirty="0">
                <a:solidFill>
                  <a:schemeClr val="tx1"/>
                </a:solidFill>
                <a:cs typeface="Times New Roman" panose="02020603050405020304" pitchFamily="18" charset="0"/>
              </a:rPr>
              <a:t>Амортизация основных фондов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3200" dirty="0"/>
              <a:t>  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 (от лат. </a:t>
            </a:r>
            <a:r>
              <a:rPr lang="en-US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amortisatio</a:t>
            </a:r>
            <a:r>
              <a:rPr lang="en-US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погашение) </a:t>
            </a:r>
            <a:endParaRPr lang="en-US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постепенный перенос стоимости средств труда по мере их физического и морального износа на стоимость производимой продукции с целью накопления денежных средств для последующего возмещения изношенных основных фондов</a:t>
            </a:r>
          </a:p>
          <a:p>
            <a:pPr algn="just">
              <a:buNone/>
            </a:pP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Глава 25 Налогового Кодекса РФ</a:t>
            </a:r>
          </a:p>
          <a:p>
            <a:pPr algn="just">
              <a:buNone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Амортизируемое имущество </a:t>
            </a:r>
          </a:p>
          <a:p>
            <a:pPr algn="just">
              <a:buNone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имущество, результаты интеллектуальной деятельности и иные объекты интеллектуальной собственности, находящиеся у налогоплательщика на праве собственности и используемые им для извлечения дохода, стоимость которых погашается путем начисления амортизации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546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06BA25-5B53-45C7-953E-731CB3282F2B}" type="slidenum"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08" name="AutoShape 2"/>
          <p:cNvSpPr>
            <a:spLocks noGrp="1" noChangeArrowheads="1"/>
          </p:cNvSpPr>
          <p:nvPr>
            <p:ph type="title"/>
          </p:nvPr>
        </p:nvSpPr>
        <p:spPr>
          <a:xfrm>
            <a:off x="609600" y="71332"/>
            <a:ext cx="7924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dirty="0">
                <a:solidFill>
                  <a:schemeClr val="tx1"/>
                </a:solidFill>
              </a:rPr>
              <a:t>К амортизируемому имуществу </a:t>
            </a:r>
            <a:br>
              <a:rPr lang="ru-RU" altLang="ru-RU" dirty="0">
                <a:solidFill>
                  <a:schemeClr val="tx1"/>
                </a:solidFill>
              </a:rPr>
            </a:br>
            <a:r>
              <a:rPr lang="ru-RU" altLang="ru-RU" dirty="0">
                <a:solidFill>
                  <a:schemeClr val="tx1"/>
                </a:solidFill>
              </a:rPr>
              <a:t>не относятся:</a:t>
            </a:r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67911" y="1481499"/>
            <a:ext cx="3738563" cy="4175125"/>
          </a:xfrm>
        </p:spPr>
        <p:txBody>
          <a:bodyPr/>
          <a:lstStyle/>
          <a:p>
            <a:pPr eaLnBrk="1" hangingPunct="1"/>
            <a:r>
              <a:rPr lang="ru-RU" altLang="ru-RU" sz="2000" dirty="0"/>
              <a:t>Земля, вода, недра и другие природные ресурсы;</a:t>
            </a:r>
          </a:p>
          <a:p>
            <a:pPr eaLnBrk="1" hangingPunct="1"/>
            <a:r>
              <a:rPr lang="ru-RU" altLang="ru-RU" sz="2000" dirty="0"/>
              <a:t>Материально-производственные запасы;</a:t>
            </a:r>
          </a:p>
          <a:p>
            <a:pPr eaLnBrk="1" hangingPunct="1"/>
            <a:r>
              <a:rPr lang="ru-RU" altLang="ru-RU" sz="2000" dirty="0"/>
              <a:t>Товары;</a:t>
            </a:r>
          </a:p>
          <a:p>
            <a:pPr eaLnBrk="1" hangingPunct="1"/>
            <a:r>
              <a:rPr lang="ru-RU" altLang="ru-RU" sz="2000" dirty="0"/>
              <a:t>Объекты незавершенного капитального строительства;</a:t>
            </a:r>
          </a:p>
          <a:p>
            <a:pPr eaLnBrk="1" hangingPunct="1"/>
            <a:r>
              <a:rPr lang="ru-RU" altLang="ru-RU" sz="2000" dirty="0"/>
              <a:t>Ценные бумаги;</a:t>
            </a:r>
          </a:p>
          <a:p>
            <a:pPr eaLnBrk="1" hangingPunct="1"/>
            <a:r>
              <a:rPr lang="ru-RU" altLang="ru-RU" sz="2000" dirty="0"/>
              <a:t>Финансовые инструменты срочных сделок.</a:t>
            </a:r>
          </a:p>
        </p:txBody>
      </p:sp>
      <p:pic>
        <p:nvPicPr>
          <p:cNvPr id="21510" name="Picture 8" descr="ЛЕТО2006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1628800"/>
            <a:ext cx="3771900" cy="3530600"/>
          </a:xfrm>
          <a:noFill/>
        </p:spPr>
      </p:pic>
    </p:spTree>
    <p:extLst>
      <p:ext uri="{BB962C8B-B14F-4D97-AF65-F5344CB8AC3E}">
        <p14:creationId xmlns:p14="http://schemas.microsoft.com/office/powerpoint/2010/main" val="7600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881" t="5040" r="12571" b="10120"/>
          <a:stretch/>
        </p:blipFill>
        <p:spPr>
          <a:xfrm>
            <a:off x="395536" y="260648"/>
            <a:ext cx="8361312" cy="602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6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Имущество предприятия (активы)</a:t>
            </a:r>
          </a:p>
        </p:txBody>
      </p:sp>
      <p:pic>
        <p:nvPicPr>
          <p:cNvPr id="4" name="Объект 3" descr="C:\Users\Svetik\Desktop\image-58.jpg"/>
          <p:cNvPicPr>
            <a:picLocks noGrp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4799" r="149" b="18547"/>
          <a:stretch/>
        </p:blipFill>
        <p:spPr bwMode="auto">
          <a:xfrm>
            <a:off x="611560" y="1628800"/>
            <a:ext cx="7920880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543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23770-7C41-40E0-89F8-269B718C8AD9}" type="slidenum"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916" name="AutoShape 2"/>
          <p:cNvSpPr>
            <a:spLocks noGrp="1" noChangeArrowheads="1"/>
          </p:cNvSpPr>
          <p:nvPr>
            <p:ph type="title"/>
          </p:nvPr>
        </p:nvSpPr>
        <p:spPr>
          <a:xfrm>
            <a:off x="362712" y="-245322"/>
            <a:ext cx="8382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900" b="1" dirty="0">
                <a:solidFill>
                  <a:schemeClr val="tx1"/>
                </a:solidFill>
              </a:rPr>
              <a:t>Амортизационный фонд предприятия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 eaLnBrk="1" hangingPunct="1">
              <a:buNone/>
            </a:pPr>
            <a:r>
              <a:rPr lang="ru-RU" altLang="ru-RU" sz="2400" dirty="0"/>
              <a:t>	</a:t>
            </a:r>
            <a:r>
              <a:rPr lang="ru-RU" alt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 в целях накопления средств для возмещения стоимости основных фондов; </a:t>
            </a:r>
          </a:p>
          <a:p>
            <a:pPr marL="0" indent="0" algn="just" eaLnBrk="1" hangingPunct="1">
              <a:buNone/>
            </a:pPr>
            <a:endParaRPr lang="ru-RU" alt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ru-RU" alt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Предназначен для восстановления основных фондов по двум направлениям:</a:t>
            </a:r>
          </a:p>
          <a:p>
            <a:pPr marL="533400" indent="-533400" algn="just" eaLnBrk="1" hangingPunct="1">
              <a:buFont typeface="Wingdings" panose="05000000000000000000" pitchFamily="2" charset="2"/>
              <a:buAutoNum type="arabicParenR"/>
            </a:pPr>
            <a:r>
              <a:rPr lang="ru-RU" alt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основных фондов вследствие физического или морального износа;</a:t>
            </a:r>
          </a:p>
          <a:p>
            <a:pPr marL="533400" indent="-533400" algn="just" eaLnBrk="1" hangingPunct="1">
              <a:buFont typeface="Wingdings" panose="05000000000000000000" pitchFamily="2" charset="2"/>
              <a:buAutoNum type="arabicParenR"/>
            </a:pPr>
            <a:r>
              <a:rPr lang="ru-RU" alt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основных фондов в рабочем состоянии путем своевременного проведения капитального ремонта и модернизации.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77586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-99392"/>
            <a:ext cx="7924800" cy="108012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900" b="1" dirty="0">
                <a:solidFill>
                  <a:schemeClr val="tx1"/>
                </a:solidFill>
              </a:rPr>
              <a:t>Методы начисления амортизации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484784"/>
            <a:ext cx="8424862" cy="4752528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b="1" dirty="0"/>
              <a:t>		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целях определения налога на прибыль (НК РФ):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Линейный метод;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Нелинейный метод.</a:t>
            </a:r>
          </a:p>
          <a:p>
            <a:pPr eaLnBrk="1" hangingPunct="1"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eaLnBrk="1" hangingPunct="1"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2. В целях бухгалтерского учета: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Линейный метод;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Уменьшаемого остатка: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сумме чисел лет (кумулятивный);</a:t>
            </a:r>
          </a:p>
          <a:p>
            <a:pPr eaLnBrk="1" hangingPunct="1"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 объему продукции.</a:t>
            </a:r>
          </a:p>
        </p:txBody>
      </p:sp>
    </p:spTree>
    <p:extLst>
      <p:ext uri="{BB962C8B-B14F-4D97-AF65-F5344CB8AC3E}">
        <p14:creationId xmlns:p14="http://schemas.microsoft.com/office/powerpoint/2010/main" val="368740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7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7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7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75895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Линейный метод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1752" y="1268760"/>
                <a:ext cx="8503920" cy="5112568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ru-RU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Линейный метод предполагает равномерное списание стоимости основного средства на себестоимость создаваемой продукции в течение всего срока полезного использования.    </a:t>
                </a:r>
              </a:p>
              <a:p>
                <a:pPr marL="0" indent="0" algn="ctr">
                  <a:buNone/>
                </a:pPr>
                <a:r>
                  <a:rPr lang="ru-RU" sz="4050" dirty="0"/>
                  <a:t>  </a:t>
                </a:r>
                <a:r>
                  <a:rPr lang="en-US" sz="4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4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en-US" sz="4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600" b="0" i="1" smtClean="0">
                            <a:latin typeface="Cambria Math" panose="02040503050406030204" pitchFamily="18" charset="0"/>
                          </a:rPr>
                          <m:t>Спи </m:t>
                        </m:r>
                      </m:den>
                    </m:f>
                  </m:oMath>
                </a14:m>
                <a:r>
                  <a:rPr lang="ru-RU" sz="4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ru-RU" sz="4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endParaRPr lang="ru-RU" sz="4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ru-RU" sz="4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а- норма амортизации в процентах к первоначальной стоимости</a:t>
                </a: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Спи- срок полезного использования данного объекта</a:t>
                </a:r>
              </a:p>
              <a:p>
                <a:pPr marL="0" indent="0" algn="ctr">
                  <a:buNone/>
                </a:pPr>
                <a:r>
                  <a:rPr lang="ru-RU" sz="4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АмО</a:t>
                </a:r>
                <a14:m>
                  <m:oMath xmlns:m="http://schemas.openxmlformats.org/officeDocument/2006/math">
                    <m:r>
                      <a:rPr lang="en-US" sz="46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600" b="0" i="1" smtClean="0">
                        <a:latin typeface="Cambria Math" panose="02040503050406030204" pitchFamily="18" charset="0"/>
                      </a:rPr>
                      <m:t>ПС∗</m:t>
                    </m:r>
                    <m:r>
                      <a:rPr lang="en-US" sz="46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ru-RU" sz="4600" b="0" i="1" smtClean="0">
                        <a:latin typeface="Cambria Math" panose="02040503050406030204" pitchFamily="18" charset="0"/>
                      </a:rPr>
                      <m:t>а</m:t>
                    </m:r>
                  </m:oMath>
                </a14:m>
                <a:endParaRPr lang="ru-RU" sz="4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ПС – первоначальная стоимость основных фондов</a:t>
                </a:r>
              </a:p>
              <a:p>
                <a:pPr marL="0" indent="0" algn="just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31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АмО</a:t>
                </a:r>
                <a:r>
                  <a:rPr lang="ru-RU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сумма амортизации в руб.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1752" y="1268760"/>
                <a:ext cx="8503920" cy="5112568"/>
              </a:xfrm>
              <a:blipFill rotWithShape="1">
                <a:blip r:embed="rId2"/>
                <a:stretch>
                  <a:fillRect l="-932" t="-238" r="-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5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b="1" dirty="0">
                <a:solidFill>
                  <a:schemeClr val="tx1"/>
                </a:solidFill>
              </a:rPr>
              <a:t>Задача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4810" y="1340768"/>
            <a:ext cx="8424862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приобрела объект основных средств за </a:t>
            </a:r>
            <a:r>
              <a:rPr kumimoji="0" lang="en-US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00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9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руб. Срок его полезного использования – 5 лет. </a:t>
            </a:r>
            <a:r>
              <a:rPr lang="ru-RU" altLang="ru-RU" sz="19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амортизацию линейным способом.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норма амортизации: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сумма амортизационных отчислений: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таблицу: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566878"/>
              </p:ext>
            </p:extLst>
          </p:nvPr>
        </p:nvGraphicFramePr>
        <p:xfrm>
          <a:off x="394810" y="3645024"/>
          <a:ext cx="8368610" cy="258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0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37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Первоначальная стоимость,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Амортизационный фонд,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Остаточная стоимость,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23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159848"/>
              </p:ext>
            </p:extLst>
          </p:nvPr>
        </p:nvGraphicFramePr>
        <p:xfrm>
          <a:off x="395536" y="2276872"/>
          <a:ext cx="8368610" cy="258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0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37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Первоначальная стоимость,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Амортизационный фонд, (руб.)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Остаточная стоимость, (руб.)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280 000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420 000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420 000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280 000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560 000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700 000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18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Метод уменьшаемого остатка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1752" y="1412776"/>
                <a:ext cx="8503920" cy="439248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ru-RU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Метод уменьшаемого остатка – остаточная стоимость объекта основных средств, умноженная на норму амортизации, полученную с использованием коэффициента ускорения (</a:t>
                </a:r>
                <a:r>
                  <a:rPr lang="ru-RU" sz="2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Куск</a:t>
                </a:r>
                <a:r>
                  <a:rPr lang="ru-RU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</a:p>
              <a:p>
                <a:pPr marL="0" indent="0" algn="just">
                  <a:buNone/>
                </a:pPr>
                <a:endParaRPr lang="ru-RU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60000"/>
                  </a:lnSpc>
                  <a:buNone/>
                </a:pP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000" b="0" i="1" smtClean="0">
                            <a:latin typeface="Cambria Math" panose="02040503050406030204" pitchFamily="18" charset="0"/>
                          </a:rPr>
                          <m:t>1∗Куск</m:t>
                        </m:r>
                      </m:num>
                      <m:den>
                        <m:r>
                          <a:rPr lang="ru-RU" sz="3000" b="0" i="1" smtClean="0">
                            <a:latin typeface="Cambria Math" panose="02040503050406030204" pitchFamily="18" charset="0"/>
                          </a:rPr>
                          <m:t>Спи</m:t>
                        </m:r>
                      </m:den>
                    </m:f>
                    <m:r>
                      <a:rPr lang="ru-RU" sz="3000" b="0" i="0" smtClean="0">
                        <a:latin typeface="Cambria Math" panose="02040503050406030204" pitchFamily="18" charset="0"/>
                      </a:rPr>
                      <m:t> ∗100</m:t>
                    </m:r>
                  </m:oMath>
                </a14:m>
                <a:endPara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60000"/>
                  </a:lnSpc>
                  <a:buNone/>
                </a:pPr>
                <a:r>
                  <a:rPr lang="ru-RU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АмО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000" b="0" i="1" smtClean="0">
                        <a:latin typeface="Cambria Math" panose="02040503050406030204" pitchFamily="18" charset="0"/>
                      </a:rPr>
                      <m:t>Сост∗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ru-RU" sz="3000" b="0" i="1" smtClean="0">
                        <a:latin typeface="Cambria Math" panose="02040503050406030204" pitchFamily="18" charset="0"/>
                      </a:rPr>
                      <m:t>а</m:t>
                    </m:r>
                  </m:oMath>
                </a14:m>
                <a:endPara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  <a:p>
                <a:pPr marL="0" indent="0">
                  <a:buNone/>
                </a:pPr>
                <a:r>
                  <a:rPr lang="ru-RU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2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Сост</a:t>
                </a:r>
                <a:r>
                  <a:rPr lang="ru-RU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остаточная стоимость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1752" y="1412776"/>
                <a:ext cx="8503920" cy="4392488"/>
              </a:xfrm>
              <a:blipFill rotWithShape="1">
                <a:blip r:embed="rId2"/>
                <a:stretch>
                  <a:fillRect l="-1147" t="-1250" r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13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b="1" dirty="0">
                <a:solidFill>
                  <a:schemeClr val="tx1"/>
                </a:solidFill>
              </a:rPr>
              <a:t>Задача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6521" y="1340768"/>
            <a:ext cx="8424862" cy="187220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just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Организация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приобрела объект основных средств за 700  тыс. руб.</a:t>
            </a:r>
            <a:r>
              <a:rPr kumimoji="0" lang="ru-RU" altLang="ru-RU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Срок его полезного использования – 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лет. Коэффициент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ускорения =2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Рассчитать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амортизацию методом уменьшаемого остатка.</a:t>
            </a:r>
          </a:p>
          <a:p>
            <a:pPr marL="457200" marR="0" lvl="0" indent="-457200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норма амортизации :</a:t>
            </a:r>
          </a:p>
          <a:p>
            <a:pPr marL="457200" marR="0" lvl="0" indent="-457200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сумма амортизационных отчислений:</a:t>
            </a:r>
          </a:p>
          <a:p>
            <a:pPr marL="457200" marR="0" lvl="0" indent="-457200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т</a:t>
            </a:r>
            <a:r>
              <a:rPr kumimoji="0" lang="ru-RU" alt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аблицу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639880"/>
              </p:ext>
            </p:extLst>
          </p:nvPr>
        </p:nvGraphicFramePr>
        <p:xfrm>
          <a:off x="384647" y="3350168"/>
          <a:ext cx="8368610" cy="3000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0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37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16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Остаточная стоимость,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Амортизационные отчисления за месяц, (руб.)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Амортизацион-ный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фонд, (руб.)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71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60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509100"/>
              </p:ext>
            </p:extLst>
          </p:nvPr>
        </p:nvGraphicFramePr>
        <p:xfrm>
          <a:off x="395536" y="260648"/>
          <a:ext cx="8368610" cy="3000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0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37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16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Остаточная стоимость,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Амортизационные отчисления за месяц, (руб.)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Амортизацион-ный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фонд, (руб.)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560 000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140 000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11 666.7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140 000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448 000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112 000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9 333,3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252 000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358400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89 600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</a:t>
                      </a:r>
                      <a:r>
                        <a:rPr lang="ru-RU" sz="1600" baseline="0" dirty="0" smtClean="0"/>
                        <a:t> 466,7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341 600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286 720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71 680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5 973.3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413 280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71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229 376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57 344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4 778,7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470 624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808700"/>
              </p:ext>
            </p:extLst>
          </p:nvPr>
        </p:nvGraphicFramePr>
        <p:xfrm>
          <a:off x="395536" y="3573016"/>
          <a:ext cx="8368610" cy="3000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0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37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16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Остаточная стоимость,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(руб.)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Амортизационные отчисления за месяц, (руб.)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Амортизацион-ный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фонд, (руб.)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71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93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512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По сумме чисел лет полезного использования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1752" y="1527048"/>
                <a:ext cx="8503920" cy="5070304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 algn="just">
                  <a:buNone/>
                </a:pPr>
                <a:r>
                  <a:rPr lang="ru-RU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По сумме чисел лет срока полезного использования – определяется путем умножения первоначальной стоимости на соотношение, в числителе которого число лет, оставшихся до конца срока полезного использования объекта, а в знаменателе – сумма порядковых чисел лет срока полезного использования</a:t>
                </a:r>
              </a:p>
              <a:p>
                <a:pPr marL="0" indent="0" algn="just">
                  <a:buNone/>
                </a:pPr>
                <a:r>
                  <a:rPr lang="ru-RU" sz="4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4600" dirty="0"/>
                  <a:t>		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en-US" sz="5100" dirty="0"/>
                  <a:t>N</a:t>
                </a:r>
                <a:r>
                  <a:rPr lang="ru-RU" sz="5100" dirty="0"/>
                  <a:t>а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1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5100" i="1">
                            <a:latin typeface="Cambria Math" panose="02040503050406030204" pitchFamily="18" charset="0"/>
                          </a:rPr>
                          <m:t>Тост</m:t>
                        </m:r>
                      </m:num>
                      <m:den>
                        <m:r>
                          <a:rPr lang="en-US" sz="5100" i="1">
                            <a:latin typeface="Cambria Math" panose="02040503050406030204" pitchFamily="18" charset="0"/>
                          </a:rPr>
                          <m:t>∑</m:t>
                        </m:r>
                        <m:r>
                          <a:rPr lang="ru-RU" sz="5100" i="1">
                            <a:latin typeface="Cambria Math" panose="02040503050406030204" pitchFamily="18" charset="0"/>
                          </a:rPr>
                          <m:t>ч.л.</m:t>
                        </m:r>
                      </m:den>
                    </m:f>
                  </m:oMath>
                </a14:m>
                <a:r>
                  <a:rPr lang="ru-RU" sz="5100" dirty="0"/>
                  <a:t> </a:t>
                </a:r>
                <a:r>
                  <a:rPr lang="ru-RU" sz="5100" dirty="0" smtClean="0"/>
                  <a:t> </a:t>
                </a:r>
                <a:endParaRPr lang="ru-RU" sz="5100" dirty="0"/>
              </a:p>
              <a:p>
                <a:pPr marL="0" indent="0" algn="just">
                  <a:buNone/>
                </a:pPr>
                <a:r>
                  <a:rPr lang="ru-RU" sz="5400" dirty="0"/>
                  <a:t>	</a:t>
                </a:r>
                <a:r>
                  <a:rPr lang="ru-RU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Тост – количество лет, оставшихся до конца срока полезного использования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 algn="ctr">
                  <a:buNone/>
                </a:pPr>
                <a:r>
                  <a:rPr lang="ru-RU" sz="5100" dirty="0"/>
                  <a:t>АмО</a:t>
                </a:r>
                <a14:m>
                  <m:oMath xmlns:m="http://schemas.openxmlformats.org/officeDocument/2006/math">
                    <m:r>
                      <a:rPr lang="en-US" sz="51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5100" b="0" i="1" smtClean="0">
                        <a:latin typeface="Cambria Math" panose="02040503050406030204" pitchFamily="18" charset="0"/>
                      </a:rPr>
                      <m:t>ПС ∗</m:t>
                    </m:r>
                    <m:r>
                      <a:rPr lang="en-US" sz="51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ru-RU" sz="5100" b="0" i="1" smtClean="0">
                        <a:latin typeface="Cambria Math" panose="02040503050406030204" pitchFamily="18" charset="0"/>
                      </a:rPr>
                      <m:t>а</m:t>
                    </m:r>
                  </m:oMath>
                </a14:m>
                <a:endParaRPr lang="ru-RU" sz="5100" dirty="0"/>
              </a:p>
              <a:p>
                <a:pPr marL="0" indent="0" algn="ctr">
                  <a:buNone/>
                </a:pPr>
                <a:endParaRPr lang="ru-RU" sz="5100" dirty="0"/>
              </a:p>
              <a:p>
                <a:pPr marL="0" indent="0" algn="ctr">
                  <a:buNone/>
                </a:pPr>
                <a:endParaRPr lang="ru-RU" sz="51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1752" y="1527048"/>
                <a:ext cx="8503920" cy="5070304"/>
              </a:xfrm>
              <a:blipFill rotWithShape="1">
                <a:blip r:embed="rId2"/>
                <a:stretch>
                  <a:fillRect l="-1147" t="-2407" r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381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 dirty="0">
                <a:solidFill>
                  <a:schemeClr val="tx1"/>
                </a:solidFill>
              </a:rPr>
              <a:t>Задача</a:t>
            </a:r>
            <a:r>
              <a:rPr lang="ru-RU" dirty="0"/>
              <a:t> 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11290" y="1412776"/>
            <a:ext cx="8424862" cy="129614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Организация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приобрела объект основных средств за </a:t>
            </a:r>
            <a:r>
              <a:rPr lang="ru-RU" altLang="ru-RU" sz="19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00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Срок его</a:t>
            </a:r>
            <a:r>
              <a:rPr kumimoji="0" lang="ru-RU" altLang="ru-RU" sz="19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полезного использования –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лет. </a:t>
            </a:r>
            <a:r>
              <a:rPr lang="ru-RU" alt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амортизацию по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сумме</a:t>
            </a:r>
            <a:r>
              <a:rPr lang="ru-RU" alt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чисел</a:t>
            </a:r>
            <a:r>
              <a:rPr kumimoji="0" lang="ru-RU" altLang="ru-RU" sz="19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лет срока полезного использования.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" panose="05000000000000000000" pitchFamily="2" charset="2"/>
              <a:buAutoNum type="arabicParenR"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порядковых чисел лет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1+2+3+4+5+6+7=28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671565"/>
              </p:ext>
            </p:extLst>
          </p:nvPr>
        </p:nvGraphicFramePr>
        <p:xfrm>
          <a:off x="245424" y="2852936"/>
          <a:ext cx="8590728" cy="3486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66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00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44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520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7359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Первонача-льная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стоимость,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норма амортизационных отчислений,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сумма амортизационных отчислений за мес.,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Амортизацион-ный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/ 28 = 0,25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500000*0,25=125000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/ 28 =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89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498500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csyKMuEE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980728"/>
            <a:ext cx="753405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3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2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86104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Для повторения материала и примеров решения задач по теме «Амортизация основных фондов предприятия» рекомендуется пройти по ссылке: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2200" u="sng" dirty="0">
                <a:hlinkClick r:id="rId2"/>
              </a:rPr>
              <a:t>https://www.youtube.com/watch?v=jaAu7dg2oeU&amp;t=785s&amp;ab_channel=%D0%A3%D1%87%D0%B5%D0%B1%D0%BD%D1%8B%D0%B5%D1%84%D0%B8%D0%BB%D1%8C%D0%BC%D1%8B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6224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4CA85-9B8F-4658-B76A-7BF6DC3AD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Показатели движения основных фондов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7E61B12-6567-4A53-990F-D085CE5C4937}"/>
              </a:ext>
            </a:extLst>
          </p:cNvPr>
          <p:cNvSpPr txBox="1">
            <a:spLocks/>
          </p:cNvSpPr>
          <p:nvPr/>
        </p:nvSpPr>
        <p:spPr>
          <a:xfrm>
            <a:off x="301752" y="1628800"/>
            <a:ext cx="8534400" cy="4392488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>
                <a:solidFill>
                  <a:schemeClr val="tx1"/>
                </a:solidFill>
              </a:rPr>
              <a:t>	</a:t>
            </a:r>
          </a:p>
          <a:p>
            <a:pPr algn="just">
              <a:lnSpc>
                <a:spcPct val="170000"/>
              </a:lnSpc>
            </a:pPr>
            <a:r>
              <a:rPr lang="ru-RU" sz="3200" dirty="0">
                <a:solidFill>
                  <a:schemeClr val="tx1"/>
                </a:solidFill>
              </a:rPr>
              <a:t>	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процессов движения основных фондов и характера их изменений применяют следующие показатели: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60000"/>
              </a:lnSpc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Среднегодовая стоимость ОФ </a:t>
            </a:r>
          </a:p>
          <a:p>
            <a:pPr>
              <a:lnSpc>
                <a:spcPct val="160000"/>
              </a:lnSpc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Коэффициент обновления ОФ </a:t>
            </a:r>
          </a:p>
          <a:p>
            <a:pPr>
              <a:lnSpc>
                <a:spcPct val="160000"/>
              </a:lnSpc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Коэффициент выбытия ОФ </a:t>
            </a:r>
          </a:p>
          <a:p>
            <a:pPr>
              <a:lnSpc>
                <a:spcPct val="160000"/>
              </a:lnSpc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Коэффициент прироста ОФ</a:t>
            </a:r>
          </a:p>
          <a:p>
            <a:pPr>
              <a:lnSpc>
                <a:spcPct val="160000"/>
              </a:lnSpc>
            </a:pPr>
            <a:r>
              <a:rPr lang="ru-RU" sz="3200" dirty="0">
                <a:solidFill>
                  <a:schemeClr val="tx1"/>
                </a:solidFill>
              </a:rPr>
              <a:t> </a:t>
            </a:r>
          </a:p>
          <a:p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7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Среднегодовая стоимость ОФ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161767"/>
              </p:ext>
            </p:extLst>
          </p:nvPr>
        </p:nvGraphicFramePr>
        <p:xfrm>
          <a:off x="1079612" y="1628800"/>
          <a:ext cx="6984776" cy="1391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Формула" r:id="rId3" imgW="3073400" imgH="609600" progId="Equation.3">
                  <p:embed/>
                </p:oleObj>
              </mc:Choice>
              <mc:Fallback>
                <p:oleObj name="Формула" r:id="rId3" imgW="3073400" imgH="609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612" y="1628800"/>
                        <a:ext cx="6984776" cy="13913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01008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ВВI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ЛИКI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стоимость введенных и ликвидированных ОФ в I-м месяце;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Т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период действия введенных или ликвидированных ОФ в течение года;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	n, m – количество мероприятий по вводу и списанию с баланса ОФ.</a:t>
            </a:r>
          </a:p>
        </p:txBody>
      </p:sp>
    </p:spTree>
    <p:extLst>
      <p:ext uri="{BB962C8B-B14F-4D97-AF65-F5344CB8AC3E}">
        <p14:creationId xmlns:p14="http://schemas.microsoft.com/office/powerpoint/2010/main" val="9315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Коэффициент обновления ОФ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728788"/>
              </p:ext>
            </p:extLst>
          </p:nvPr>
        </p:nvGraphicFramePr>
        <p:xfrm>
          <a:off x="3441105" y="2852936"/>
          <a:ext cx="2261790" cy="1102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Формула" r:id="rId3" imgW="901309" imgH="444307" progId="Equation.3">
                  <p:embed/>
                </p:oleObj>
              </mc:Choice>
              <mc:Fallback>
                <p:oleObj name="Формула" r:id="rId3" imgW="901309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105" y="2852936"/>
                        <a:ext cx="2261790" cy="11026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 txBox="1">
            <a:spLocks/>
          </p:cNvSpPr>
          <p:nvPr/>
        </p:nvSpPr>
        <p:spPr>
          <a:xfrm>
            <a:off x="691710" y="1700808"/>
            <a:ext cx="8011616" cy="83096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Показывает, какова доля основных средств, поступивших в отчетном году, в их совокупном объеме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2854" y="4221088"/>
            <a:ext cx="77068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ВВ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стоимость основных средств, введенных в действие в течение отчетного периода;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балансовая стоимость всех основных средств на конец отчетного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15769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Коэффициент выбытия ОФ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00808"/>
            <a:ext cx="7632848" cy="1047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арактеризует удельный вес выбывших основных средств в общем их итоге.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573114"/>
              </p:ext>
            </p:extLst>
          </p:nvPr>
        </p:nvGraphicFramePr>
        <p:xfrm>
          <a:off x="3455876" y="2716690"/>
          <a:ext cx="2232248" cy="1151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Формула" r:id="rId3" imgW="799753" imgH="431613" progId="Equation.3">
                  <p:embed/>
                </p:oleObj>
              </mc:Choice>
              <mc:Fallback>
                <p:oleObj name="Формула" r:id="rId3" imgW="799753" imgH="43161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876" y="2716690"/>
                        <a:ext cx="2232248" cy="11510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4149306"/>
            <a:ext cx="76328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ВЫБ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полная балансовая стоимость выбывших в отчетном периоде основных средств;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полная балансовая стоимость всех основных средств на начало отчетного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14914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Коэффициент прироста ОФ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3972" y="1556792"/>
            <a:ext cx="7776864" cy="1047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Показывает, какая доля вводимых (новых) основных средств пошла на замену выбывших.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057497"/>
              </p:ext>
            </p:extLst>
          </p:nvPr>
        </p:nvGraphicFramePr>
        <p:xfrm>
          <a:off x="3480203" y="2572455"/>
          <a:ext cx="218359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Формула" r:id="rId3" imgW="787400" imgH="431800" progId="Equation.3">
                  <p:embed/>
                </p:oleObj>
              </mc:Choice>
              <mc:Fallback>
                <p:oleObj name="Формула" r:id="rId3" imgW="7874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203" y="2572455"/>
                        <a:ext cx="2183594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13972" y="3861048"/>
            <a:ext cx="77768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стоимость прироста основных средств, выражаемая разностью между введенными и выбывающими основными средствами;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Ф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балансовая стоимость всех основных средств на конец отчетного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21090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15DA9D0E-904F-4A5F-B5AD-2F59803D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06680"/>
            <a:ext cx="8534400" cy="758825"/>
          </a:xfrm>
        </p:spPr>
        <p:txBody>
          <a:bodyPr/>
          <a:lstStyle/>
          <a:p>
            <a:r>
              <a:rPr lang="ru-RU" sz="2900" b="1" dirty="0">
                <a:solidFill>
                  <a:schemeClr val="tx1"/>
                </a:solidFill>
              </a:rPr>
              <a:t>Задача</a:t>
            </a:r>
            <a:r>
              <a:rPr lang="ru-RU" dirty="0"/>
              <a:t>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19E9D7A1-5BAF-4835-B2B3-9E3FEA104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972012"/>
              </p:ext>
            </p:extLst>
          </p:nvPr>
        </p:nvGraphicFramePr>
        <p:xfrm>
          <a:off x="350530" y="1628800"/>
          <a:ext cx="8485495" cy="425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1">
                  <a:extLst>
                    <a:ext uri="{9D8B030D-6E8A-4147-A177-3AD203B41FA5}">
                      <a16:colId xmlns="" xmlns:a16="http://schemas.microsoft.com/office/drawing/2014/main" val="1240226377"/>
                    </a:ext>
                  </a:extLst>
                </a:gridCol>
                <a:gridCol w="4248471">
                  <a:extLst>
                    <a:ext uri="{9D8B030D-6E8A-4147-A177-3AD203B41FA5}">
                      <a16:colId xmlns="" xmlns:a16="http://schemas.microsoft.com/office/drawing/2014/main" val="238008162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275028190"/>
                    </a:ext>
                  </a:extLst>
                </a:gridCol>
                <a:gridCol w="1716743">
                  <a:extLst>
                    <a:ext uri="{9D8B030D-6E8A-4147-A177-3AD203B41FA5}">
                      <a16:colId xmlns="" xmlns:a16="http://schemas.microsoft.com/office/drawing/2014/main" val="40245005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Базисный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Отчетный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7133899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ОФ на начало года,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9633101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поступивших ОФ, тыс. руб.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 (март)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(ноябрь)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3542084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выбывших ОФ,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704 (февраль)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 (август)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2347546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ОФ на конец года,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8633528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Среднегодовая стоимость ОФ,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95765194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прироста,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5284745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обновления,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74581490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выбытия,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7711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6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4CA85-9B8F-4658-B76A-7BF6DC3A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4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Показатели эффективности использования основных фондов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7E61B12-6567-4A53-990F-D085CE5C4937}"/>
              </a:ext>
            </a:extLst>
          </p:cNvPr>
          <p:cNvSpPr txBox="1">
            <a:spLocks/>
          </p:cNvSpPr>
          <p:nvPr/>
        </p:nvSpPr>
        <p:spPr>
          <a:xfrm>
            <a:off x="301752" y="1268760"/>
            <a:ext cx="8534400" cy="4968552"/>
          </a:xfrm>
          <a:prstGeom prst="rect">
            <a:avLst/>
          </a:prstGeom>
        </p:spPr>
        <p:txBody>
          <a:bodyPr vert="horz" anchor="b">
            <a:normAutofit fontScale="550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dirty="0">
                <a:solidFill>
                  <a:schemeClr val="tx1"/>
                </a:solidFill>
              </a:rPr>
              <a:t>	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эффективности использования основных фондов и характера их использования применяют следующие показатели:</a:t>
            </a:r>
          </a:p>
          <a:p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Фондоотдача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Фондоёмкость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Фондовооруженность  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Коэффициент экстенсивного использования оборудования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Коэффициент интенсивного использования оборудования</a:t>
            </a:r>
          </a:p>
          <a:p>
            <a:pPr>
              <a:lnSpc>
                <a:spcPct val="160000"/>
              </a:lnSpc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Коэффициент интегрального использования оборудования</a:t>
            </a:r>
          </a:p>
          <a:p>
            <a:pPr>
              <a:lnSpc>
                <a:spcPct val="160000"/>
              </a:lnSpc>
            </a:pPr>
            <a:r>
              <a:rPr lang="ru-RU" sz="3200" dirty="0">
                <a:solidFill>
                  <a:schemeClr val="tx1"/>
                </a:solidFill>
              </a:rPr>
              <a:t> </a:t>
            </a:r>
          </a:p>
          <a:p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5008070dac8f7f7513ec4696a454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861048"/>
            <a:ext cx="3285779" cy="2462886"/>
          </a:xfrm>
          <a:prstGeom prst="rect">
            <a:avLst/>
          </a:prstGeom>
        </p:spPr>
      </p:pic>
      <p:pic>
        <p:nvPicPr>
          <p:cNvPr id="3" name="Рисунок 2" descr="10001991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250322"/>
            <a:ext cx="3107430" cy="20736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2588" y="548680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	Основные фонды- </a:t>
            </a:r>
            <a:r>
              <a:rPr lang="ru-RU" sz="2400" dirty="0"/>
              <a:t>это средства труда (часть имущества компании), которые многократно участвуют в производственном процессе, сохраняя при этом свою материально- вещественную форму, имеют срок полезного использования более 1 года, а стоимость более 100 000 руб.</a:t>
            </a: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14410" y="3140968"/>
            <a:ext cx="2228850" cy="20478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Фондоотдача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393516"/>
              </p:ext>
            </p:extLst>
          </p:nvPr>
        </p:nvGraphicFramePr>
        <p:xfrm>
          <a:off x="3598195" y="3321053"/>
          <a:ext cx="1941513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9" name="Формула" r:id="rId3" imgW="774360" imgH="444240" progId="Equation.3">
                  <p:embed/>
                </p:oleObj>
              </mc:Choice>
              <mc:Fallback>
                <p:oleObj name="Формула" r:id="rId3" imgW="7743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195" y="3321053"/>
                        <a:ext cx="1941513" cy="1103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 txBox="1">
            <a:spLocks/>
          </p:cNvSpPr>
          <p:nvPr/>
        </p:nvSpPr>
        <p:spPr>
          <a:xfrm>
            <a:off x="690454" y="1700808"/>
            <a:ext cx="8011616" cy="1357515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Показывает, сколько средств, полученных от реализации продукции, приходится на 1 рубль основных фондов. Если больше единицы, значит ОФ используются эффективно.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2854" y="4687095"/>
            <a:ext cx="77068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выручка от реализации продукции в течение отчетного периода;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 err="1">
                <a:latin typeface="Times New Roman" pitchFamily="18" charset="0"/>
                <a:cs typeface="Times New Roman" pitchFamily="18" charset="0"/>
              </a:rPr>
              <a:t>ср.год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среднегодовая стоимость основных фондов</a:t>
            </a:r>
          </a:p>
        </p:txBody>
      </p:sp>
    </p:spTree>
    <p:extLst>
      <p:ext uri="{BB962C8B-B14F-4D97-AF65-F5344CB8AC3E}">
        <p14:creationId xmlns:p14="http://schemas.microsoft.com/office/powerpoint/2010/main" val="6605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</a:rPr>
              <a:t>Фондоёмкость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461021"/>
              </p:ext>
            </p:extLst>
          </p:nvPr>
        </p:nvGraphicFramePr>
        <p:xfrm>
          <a:off x="3121152" y="3291120"/>
          <a:ext cx="2895600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Формула" r:id="rId3" imgW="1155600" imgH="444240" progId="Equation.3">
                  <p:embed/>
                </p:oleObj>
              </mc:Choice>
              <mc:Fallback>
                <p:oleObj name="Формула" r:id="rId3" imgW="11556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152" y="3291120"/>
                        <a:ext cx="2895600" cy="1103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 txBox="1">
            <a:spLocks/>
          </p:cNvSpPr>
          <p:nvPr/>
        </p:nvSpPr>
        <p:spPr>
          <a:xfrm>
            <a:off x="683568" y="1768172"/>
            <a:ext cx="8011616" cy="131238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Показывает, сколько средств основных фондов в денежном выражении приходится на 1 рубль выручки. Если больше единицы, значит ОФ используются неэффективно.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5968" y="4653136"/>
            <a:ext cx="7706816" cy="151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 err="1">
                <a:latin typeface="Times New Roman" pitchFamily="18" charset="0"/>
                <a:cs typeface="Times New Roman" pitchFamily="18" charset="0"/>
              </a:rPr>
              <a:t>ср.год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среднегодовая стоимость основных фондов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выручка от реализации продукции в течение отчетного периода;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4864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</a:rPr>
              <a:t>Фондовооружённость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13207"/>
              </p:ext>
            </p:extLst>
          </p:nvPr>
        </p:nvGraphicFramePr>
        <p:xfrm>
          <a:off x="3582320" y="3228228"/>
          <a:ext cx="1973263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Формула" r:id="rId3" imgW="787320" imgH="419040" progId="Equation.3">
                  <p:embed/>
                </p:oleObj>
              </mc:Choice>
              <mc:Fallback>
                <p:oleObj name="Формула" r:id="rId3" imgW="7873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2320" y="3228228"/>
                        <a:ext cx="1973263" cy="1041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2C71A87-B614-43A6-8A0C-ECBBAB296580}"/>
              </a:ext>
            </a:extLst>
          </p:cNvPr>
          <p:cNvSpPr txBox="1">
            <a:spLocks/>
          </p:cNvSpPr>
          <p:nvPr/>
        </p:nvSpPr>
        <p:spPr>
          <a:xfrm>
            <a:off x="690454" y="1705186"/>
            <a:ext cx="8011616" cy="132610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Показывает, сколько средств основных фондов в денежном выражении приходится на 1 среднесписочного сотрудника предприятия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2854" y="4725144"/>
            <a:ext cx="7706816" cy="1175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aseline="-25000" dirty="0" err="1">
                <a:latin typeface="Times New Roman" pitchFamily="18" charset="0"/>
                <a:cs typeface="Times New Roman" pitchFamily="18" charset="0"/>
              </a:rPr>
              <a:t>ср.год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‒ среднегодовая стоимость основных фондов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ССЧ- среднесписочная численность персонала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54670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15DA9D0E-904F-4A5F-B5AD-2F59803D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06680"/>
            <a:ext cx="8534400" cy="758825"/>
          </a:xfrm>
        </p:spPr>
        <p:txBody>
          <a:bodyPr/>
          <a:lstStyle/>
          <a:p>
            <a:r>
              <a:rPr lang="ru-RU" sz="2900" b="1" dirty="0">
                <a:solidFill>
                  <a:schemeClr val="tx1"/>
                </a:solidFill>
              </a:rPr>
              <a:t>Задача</a:t>
            </a:r>
            <a:r>
              <a:rPr lang="ru-RU" dirty="0"/>
              <a:t>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2A280056-0827-489C-A069-F0B16C463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900991"/>
              </p:ext>
            </p:extLst>
          </p:nvPr>
        </p:nvGraphicFramePr>
        <p:xfrm>
          <a:off x="221173" y="1052736"/>
          <a:ext cx="8695303" cy="4982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363">
                  <a:extLst>
                    <a:ext uri="{9D8B030D-6E8A-4147-A177-3AD203B41FA5}">
                      <a16:colId xmlns="" xmlns:a16="http://schemas.microsoft.com/office/drawing/2014/main" val="2224800626"/>
                    </a:ext>
                  </a:extLst>
                </a:gridCol>
                <a:gridCol w="4248472">
                  <a:extLst>
                    <a:ext uri="{9D8B030D-6E8A-4147-A177-3AD203B41FA5}">
                      <a16:colId xmlns="" xmlns:a16="http://schemas.microsoft.com/office/drawing/2014/main" val="3783078034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173098479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437342850"/>
                    </a:ext>
                  </a:extLst>
                </a:gridCol>
                <a:gridCol w="811140">
                  <a:extLst>
                    <a:ext uri="{9D8B030D-6E8A-4147-A177-3AD203B41FA5}">
                      <a16:colId xmlns="" xmlns:a16="http://schemas.microsoft.com/office/drawing/2014/main" val="3292915844"/>
                    </a:ext>
                  </a:extLst>
                </a:gridCol>
              </a:tblGrid>
              <a:tr h="64152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 п</a:t>
                      </a:r>
                      <a:r>
                        <a:rPr lang="en-US" dirty="0"/>
                        <a:t>/</a:t>
                      </a:r>
                      <a:r>
                        <a:rPr lang="ru-RU" dirty="0"/>
                        <a:t>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Базисный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Отчетный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Рост,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8461373"/>
                  </a:ext>
                </a:extLst>
              </a:tr>
              <a:tr h="42959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ОФ на начало года,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989992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поступивших ОФ, тыс. руб.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 (январь)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48 (апрель)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98668881"/>
                  </a:ext>
                </a:extLst>
              </a:tr>
              <a:tr h="48946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выбывших ОФ,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 (ноябрь)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 (март)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01650904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Среднегодовая стоимость ОФ,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44547984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Выручка, 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70630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75350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95867426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Среднесписочная численность сотрудников,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5560257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Фондоотдача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6294888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Фондоёмкость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7545834"/>
                  </a:ext>
                </a:extLst>
              </a:tr>
              <a:tr h="4273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Фондовооруженность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2928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46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Анализ частных коэффициентов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751" y="1340768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Эту группу показателей определяют в рамках определенной компании, она характеризует уровень эксплуатации ОС.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751" y="2401870"/>
            <a:ext cx="8534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1. Экстенсивности.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Показывает, как ОС используют во времени. Показатель характеризует полезное количество отработанного времени. Определяют как частное между фактическим временем работы и установленной нормой.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об интенсивности эксплуатации активов. Его рассчитывают как отношение планового уровня выпуска к фактическому объему продукции.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Интегральности.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комплексную эффективность использования ОС на текущий момент (по времени загруженности и интенсивности производства). Рассчитывают как произведение двух рассмотренных показателей.</a:t>
            </a:r>
          </a:p>
        </p:txBody>
      </p:sp>
    </p:spTree>
    <p:extLst>
      <p:ext uri="{BB962C8B-B14F-4D97-AF65-F5344CB8AC3E}">
        <p14:creationId xmlns:p14="http://schemas.microsoft.com/office/powerpoint/2010/main" val="33837399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rofgbo.ru/wp-content/uploads/0/4/9/049f5f696a64cf88b8c9c3958a319902.jpeg">
            <a:extLst>
              <a:ext uri="{FF2B5EF4-FFF2-40B4-BE49-F238E27FC236}">
                <a16:creationId xmlns="" xmlns:a16="http://schemas.microsoft.com/office/drawing/2014/main" id="{240B3C51-08A4-4779-8AAA-C21682A1E6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0" t="23494" r="2400" b="13155"/>
          <a:stretch/>
        </p:blipFill>
        <p:spPr bwMode="auto">
          <a:xfrm>
            <a:off x="279582" y="836712"/>
            <a:ext cx="858483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21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tudfile.net/html/2706/569/html_IwXnvJVjJA.kX7o/img-AsXze8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6"/>
            <a:ext cx="6860808" cy="532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24768"/>
            <a:ext cx="407196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Здания </a:t>
            </a:r>
            <a:r>
              <a:rPr lang="ru-RU" sz="1400" dirty="0"/>
              <a:t>— </a:t>
            </a:r>
            <a:r>
              <a:rPr lang="ru-RU" sz="1400" dirty="0" err="1"/>
              <a:t>здания</a:t>
            </a:r>
            <a:r>
              <a:rPr lang="ru-RU" sz="1400" dirty="0"/>
              <a:t> и строения, в которых происходят процессы основных, вспомогательных и подсобных производств; административные здания; хозяйственные строения. В стоимость этих объектов кроме строительной части включается и стоимость систем отопления, водопровода, электроарматуры, вентиляционных устройств и др. </a:t>
            </a:r>
          </a:p>
          <a:p>
            <a:pPr algn="just"/>
            <a:r>
              <a:rPr lang="ru-RU" sz="1400" dirty="0"/>
              <a:t/>
            </a:r>
            <a:br>
              <a:rPr lang="ru-RU" sz="1400" dirty="0"/>
            </a:br>
            <a:r>
              <a:rPr lang="ru-RU" sz="1600" dirty="0">
                <a:solidFill>
                  <a:srgbClr val="FF0000"/>
                </a:solidFill>
              </a:rPr>
              <a:t>Сооружения- </a:t>
            </a:r>
            <a:r>
              <a:rPr lang="ru-RU" sz="1400" dirty="0"/>
              <a:t>включают в  себя инженерно-строительные объекты, которые необходимы для осуществления процесса производства: дороги, эстакады, тоннели, мосты и др. </a:t>
            </a:r>
          </a:p>
        </p:txBody>
      </p:sp>
      <p:pic>
        <p:nvPicPr>
          <p:cNvPr id="3" name="Рисунок 2" descr="proizv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214290"/>
            <a:ext cx="3940157" cy="1598578"/>
          </a:xfrm>
          <a:prstGeom prst="rect">
            <a:avLst/>
          </a:prstGeom>
        </p:spPr>
      </p:pic>
      <p:pic>
        <p:nvPicPr>
          <p:cNvPr id="4" name="Рисунок 3" descr="lw_1018809-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214818"/>
            <a:ext cx="2571768" cy="14230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9124" y="1812868"/>
            <a:ext cx="44291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</a:rPr>
              <a:t>Машины и оборудование </a:t>
            </a:r>
            <a:r>
              <a:rPr lang="ru-RU" sz="1400" dirty="0"/>
              <a:t>— силовые машины и оборудование, включающие все виды энергетических агрегатов и двигателей; рабочие машины и оборудование, которые непосредственно воздействуют на предмет труда или его перемещение в процессе создания продукции; измерительные или регулирующие приборы и устройства и лабораторное оборудование</a:t>
            </a:r>
          </a:p>
        </p:txBody>
      </p:sp>
      <p:pic>
        <p:nvPicPr>
          <p:cNvPr id="6" name="Рисунок 5" descr="41066.9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19166" y="4737261"/>
            <a:ext cx="1500198" cy="1500198"/>
          </a:xfrm>
          <a:prstGeom prst="rect">
            <a:avLst/>
          </a:prstGeom>
        </p:spPr>
      </p:pic>
      <p:pic>
        <p:nvPicPr>
          <p:cNvPr id="7" name="Рисунок 6" descr="images-cms-image-000015564_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4714884"/>
            <a:ext cx="1950720" cy="1463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98243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Транспортные средства </a:t>
            </a:r>
            <a:r>
              <a:rPr lang="ru-RU" sz="1400" dirty="0"/>
              <a:t>(принадлежащий предприятиям подвижной состав железных дорог, водный и автомобильный транспорт, а также внутризаводские транспортные средства: автокары, вагонетки, тележки и др.).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7686" y="1643050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Инструменты и приспособления</a:t>
            </a:r>
            <a:r>
              <a:rPr lang="ru-RU" dirty="0"/>
              <a:t>. </a:t>
            </a:r>
            <a:r>
              <a:rPr lang="ru-RU" sz="1400" dirty="0"/>
              <a:t>В составе основных фондов учитываются инструменты всех видов сроком службы свыше 1 года. Инструменты и инвентарь, служащие менее 1 года относятся к оборотным фондам.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6632" y="298086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Передаточные устройства </a:t>
            </a:r>
            <a:r>
              <a:rPr lang="ru-RU" dirty="0"/>
              <a:t>— </a:t>
            </a:r>
            <a:r>
              <a:rPr lang="ru-RU" sz="1400" dirty="0"/>
              <a:t>водопроводная и электрическая сеть; теплосеть, газовые сети, паропроводы, т.е., объекты, осуществляющие передачу различных видов энергии от машин-двигателей к рабочим машинам (нефтепроводы, газопроводы и т.п.)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4357694"/>
            <a:ext cx="600079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Производственный и хозяйственный инвентарь </a:t>
            </a:r>
            <a:r>
              <a:rPr lang="ru-RU" sz="1600" dirty="0"/>
              <a:t>и принадлежности, предназначенные для хранения материалов, инструментов и облегчения выполнения производственных операций — верстаки, стеллажи, столы, контейнеры, предметы конторского и хозяйственного назначения (мебель, несгораемые шкафы, множительные аппараты, предметы противопожарного назначения и др.). </a:t>
            </a:r>
            <a:endParaRPr lang="ru-RU" dirty="0"/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439082"/>
            <a:ext cx="3769728" cy="1000132"/>
          </a:xfrm>
          <a:prstGeom prst="rect">
            <a:avLst/>
          </a:prstGeom>
        </p:spPr>
      </p:pic>
      <p:pic>
        <p:nvPicPr>
          <p:cNvPr id="7" name="Рисунок 6" descr="1460039380_seti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928934"/>
            <a:ext cx="3786194" cy="1357307"/>
          </a:xfrm>
          <a:prstGeom prst="rect">
            <a:avLst/>
          </a:prstGeom>
        </p:spPr>
      </p:pic>
      <p:pic>
        <p:nvPicPr>
          <p:cNvPr id="8" name="Рисунок 7" descr="24Stellazhniye_sistemy-priobretat_ili_delat_samim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643446"/>
            <a:ext cx="2435453" cy="1465782"/>
          </a:xfrm>
          <a:prstGeom prst="rect">
            <a:avLst/>
          </a:prstGeom>
        </p:spPr>
      </p:pic>
      <p:pic>
        <p:nvPicPr>
          <p:cNvPr id="8194" name="Picture 2" descr="Инструменты и приспособления для электромонтажных работ: какой инструмент  нужен для электромонтажа">
            <a:extLst>
              <a:ext uri="{FF2B5EF4-FFF2-40B4-BE49-F238E27FC236}">
                <a16:creationId xmlns="" xmlns:a16="http://schemas.microsoft.com/office/drawing/2014/main" id="{71F70717-3699-4822-AA6F-BC71639BF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11" y="1500174"/>
            <a:ext cx="2385854" cy="140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Рабочий и продуктивный скот</a:t>
            </a:r>
            <a:r>
              <a:rPr lang="ru-RU" dirty="0"/>
              <a:t>. </a:t>
            </a:r>
          </a:p>
          <a:p>
            <a:pPr algn="just"/>
            <a:r>
              <a:rPr lang="ru-RU" sz="1400" dirty="0"/>
              <a:t>Рабочий скот (лошади, быки, волы, верблюды и др.) выделен в отдельную группу с 1996 года. В состав основных фондов входит и продуктивный скот — взрослые животные, дающие продукцию и приплод (коровы, овцематки, свиноматки и др.). Стоимость молодняка, скота и животных на откорме включается в состав оборотных средств сельскохозяйственных предприятий</a:t>
            </a:r>
            <a:r>
              <a:rPr lang="ru-RU" dirty="0"/>
              <a:t>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71934" y="292893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Многолетние насаждения. </a:t>
            </a:r>
          </a:p>
          <a:p>
            <a:pPr algn="just"/>
            <a:r>
              <a:rPr lang="ru-RU" sz="1400" dirty="0"/>
              <a:t>К основным фондам относятся многолетние насаждения: плодоносящие сады, ягодники, лесозащитные полосы.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52863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Внутрихозяйственные дороги. 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Земельные участки, находящиеся в собственности предприятия. </a:t>
            </a:r>
          </a:p>
        </p:txBody>
      </p:sp>
      <p:pic>
        <p:nvPicPr>
          <p:cNvPr id="5" name="Рисунок 4" descr="2519424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4214818"/>
            <a:ext cx="4286250" cy="1876425"/>
          </a:xfrm>
          <a:prstGeom prst="rect">
            <a:avLst/>
          </a:prstGeom>
        </p:spPr>
      </p:pic>
      <p:pic>
        <p:nvPicPr>
          <p:cNvPr id="6" name="Рисунок 5" descr="dbimage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428868"/>
            <a:ext cx="3124205" cy="2286004"/>
          </a:xfrm>
          <a:prstGeom prst="rect">
            <a:avLst/>
          </a:prstGeom>
        </p:spPr>
      </p:pic>
      <p:pic>
        <p:nvPicPr>
          <p:cNvPr id="7" name="Рисунок 6" descr="www.pcwalls.ru_13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67644"/>
            <a:ext cx="3048021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Источники поступления ОФ предприятия</a:t>
            </a:r>
          </a:p>
        </p:txBody>
      </p:sp>
      <p:pic>
        <p:nvPicPr>
          <p:cNvPr id="3" name="Рисунок 2" descr="Источники поступления основных средств предприятия Создание, сооружение, изготовление Приобретение за плату Приобретение по договору">
            <a:extLst>
              <a:ext uri="{FF2B5EF4-FFF2-40B4-BE49-F238E27FC236}">
                <a16:creationId xmlns="" xmlns:a16="http://schemas.microsoft.com/office/drawing/2014/main" id="{B895AE14-5EE7-4BD9-A219-C0389424A52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9" r="431"/>
          <a:stretch/>
        </p:blipFill>
        <p:spPr bwMode="auto">
          <a:xfrm>
            <a:off x="1292588" y="1844824"/>
            <a:ext cx="6552728" cy="4320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3025</TotalTime>
  <Words>982</Words>
  <Application>Microsoft Office PowerPoint</Application>
  <PresentationFormat>Экран (4:3)</PresentationFormat>
  <Paragraphs>345</Paragraphs>
  <Slides>45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8" baseType="lpstr">
      <vt:lpstr>Официальная</vt:lpstr>
      <vt:lpstr>1_Официальная</vt:lpstr>
      <vt:lpstr>Формула</vt:lpstr>
      <vt:lpstr>Презентация PowerPoint</vt:lpstr>
      <vt:lpstr>Имущество предприятия (активы)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поступления ОФ предприятия</vt:lpstr>
      <vt:lpstr>Процесс восстановления основных фондов</vt:lpstr>
      <vt:lpstr>Виды стоимости основных фондов,  оценка ОФ</vt:lpstr>
      <vt:lpstr>Презентация PowerPoint</vt:lpstr>
      <vt:lpstr>Задача </vt:lpstr>
      <vt:lpstr>Задача </vt:lpstr>
      <vt:lpstr>Износ и амортизация основных фондов</vt:lpstr>
      <vt:lpstr>Презентация PowerPoint</vt:lpstr>
      <vt:lpstr>Амортизация основных фондов</vt:lpstr>
      <vt:lpstr>К амортизируемому имуществу  не относятся:</vt:lpstr>
      <vt:lpstr>Презентация PowerPoint</vt:lpstr>
      <vt:lpstr>Амортизационный фонд предприятия</vt:lpstr>
      <vt:lpstr>Методы начисления амортизации</vt:lpstr>
      <vt:lpstr>Линейный метод</vt:lpstr>
      <vt:lpstr>Задача</vt:lpstr>
      <vt:lpstr>Презентация PowerPoint</vt:lpstr>
      <vt:lpstr>Метод уменьшаемого остатка</vt:lpstr>
      <vt:lpstr>Задача</vt:lpstr>
      <vt:lpstr>Презентация PowerPoint</vt:lpstr>
      <vt:lpstr>По сумме чисел лет полезного использования</vt:lpstr>
      <vt:lpstr>Задача </vt:lpstr>
      <vt:lpstr>Презентация PowerPoint</vt:lpstr>
      <vt:lpstr>Презентация PowerPoint</vt:lpstr>
      <vt:lpstr>Для повторения материала и примеров решения задач по теме «Амортизация основных фондов предприятия» рекомендуется пройти по ссылке: https://www.youtube.com/watch?v=jaAu7dg2oeU&amp;t=785s&amp;ab_channel=%D0%A3%D1%87%D0%B5%D0%B1%D0%BD%D1%8B%D0%B5%D1%84%D0%B8%D0%BB%D1%8C%D0%BC%D1%8B</vt:lpstr>
      <vt:lpstr>Показатели движения основных фондов</vt:lpstr>
      <vt:lpstr>Среднегодовая стоимость ОФ</vt:lpstr>
      <vt:lpstr>Коэффициент обновления ОФ</vt:lpstr>
      <vt:lpstr>Коэффициент выбытия ОФ</vt:lpstr>
      <vt:lpstr>Коэффициент прироста ОФ</vt:lpstr>
      <vt:lpstr>Задача </vt:lpstr>
      <vt:lpstr>Показатели эффективности использования основных фондов</vt:lpstr>
      <vt:lpstr>Фондоотдача</vt:lpstr>
      <vt:lpstr>Фондоёмкость</vt:lpstr>
      <vt:lpstr>Фондовооружённость</vt:lpstr>
      <vt:lpstr>Задача </vt:lpstr>
      <vt:lpstr>Анализ частных коэффициентов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SD</dc:creator>
  <cp:lastModifiedBy>Преподователь</cp:lastModifiedBy>
  <cp:revision>114</cp:revision>
  <dcterms:created xsi:type="dcterms:W3CDTF">2016-10-23T10:08:48Z</dcterms:created>
  <dcterms:modified xsi:type="dcterms:W3CDTF">2023-02-18T05:58:52Z</dcterms:modified>
</cp:coreProperties>
</file>