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317" r:id="rId10"/>
    <p:sldId id="313" r:id="rId11"/>
    <p:sldId id="314" r:id="rId12"/>
    <p:sldId id="316" r:id="rId13"/>
    <p:sldId id="315" r:id="rId14"/>
    <p:sldId id="318" r:id="rId15"/>
    <p:sldId id="264" r:id="rId16"/>
    <p:sldId id="295" r:id="rId17"/>
    <p:sldId id="297" r:id="rId18"/>
    <p:sldId id="267" r:id="rId19"/>
    <p:sldId id="296" r:id="rId20"/>
    <p:sldId id="298" r:id="rId21"/>
    <p:sldId id="299" r:id="rId22"/>
    <p:sldId id="322" r:id="rId23"/>
    <p:sldId id="268" r:id="rId24"/>
    <p:sldId id="269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9" r:id="rId37"/>
    <p:sldId id="270" r:id="rId38"/>
    <p:sldId id="271" r:id="rId39"/>
    <p:sldId id="272" r:id="rId40"/>
    <p:sldId id="273" r:id="rId41"/>
    <p:sldId id="274" r:id="rId42"/>
    <p:sldId id="275" r:id="rId43"/>
    <p:sldId id="276" r:id="rId44"/>
    <p:sldId id="277" r:id="rId45"/>
    <p:sldId id="278" r:id="rId46"/>
    <p:sldId id="279" r:id="rId47"/>
    <p:sldId id="280" r:id="rId48"/>
    <p:sldId id="281" r:id="rId49"/>
    <p:sldId id="282" r:id="rId50"/>
    <p:sldId id="283" r:id="rId51"/>
    <p:sldId id="284" r:id="rId52"/>
    <p:sldId id="285" r:id="rId53"/>
    <p:sldId id="286" r:id="rId54"/>
    <p:sldId id="287" r:id="rId55"/>
    <p:sldId id="288" r:id="rId56"/>
    <p:sldId id="289" r:id="rId57"/>
    <p:sldId id="290" r:id="rId58"/>
    <p:sldId id="291" r:id="rId59"/>
    <p:sldId id="292" r:id="rId60"/>
    <p:sldId id="293" r:id="rId61"/>
    <p:sldId id="294" r:id="rId6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13144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5611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B692683-0C19-4C4D-B009-1FF665A08DA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95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Затраты и результаты. классификация издержек предприятия. </a:t>
            </a:r>
          </a:p>
        </p:txBody>
      </p:sp>
    </p:spTree>
    <p:extLst>
      <p:ext uri="{BB962C8B-B14F-4D97-AF65-F5344CB8AC3E}">
        <p14:creationId xmlns:p14="http://schemas.microsoft.com/office/powerpoint/2010/main" val="2663593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Постоянные издержки</a:t>
            </a:r>
            <a:r>
              <a:rPr lang="en-US" dirty="0" smtClean="0"/>
              <a:t> </a:t>
            </a:r>
            <a:r>
              <a:rPr lang="ru-RU" i="1" dirty="0"/>
              <a:t>(</a:t>
            </a:r>
            <a:r>
              <a:rPr lang="en-US" i="1" dirty="0"/>
              <a:t>fixed cost)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276" y="1622878"/>
            <a:ext cx="6029448" cy="4269102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9. Фирма: издержки производства и прибыль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463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Средние постоянные издержки</a:t>
            </a:r>
            <a:br>
              <a:rPr lang="ru-RU" dirty="0" smtClean="0"/>
            </a:br>
            <a:r>
              <a:rPr lang="en-US" i="1" dirty="0" smtClean="0"/>
              <a:t>(</a:t>
            </a:r>
            <a:r>
              <a:rPr lang="en-US" i="1" dirty="0"/>
              <a:t>average fixed cost)</a:t>
            </a:r>
            <a:endParaRPr lang="ru-RU" i="1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978965"/>
              </p:ext>
            </p:extLst>
          </p:nvPr>
        </p:nvGraphicFramePr>
        <p:xfrm>
          <a:off x="3856831" y="1631290"/>
          <a:ext cx="1430337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Уравнение" r:id="rId3" imgW="749160" imgH="419040" progId="Equation.3">
                  <p:embed/>
                </p:oleObj>
              </mc:Choice>
              <mc:Fallback>
                <p:oleObj name="Уравнение" r:id="rId3" imgW="7491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831" y="1631290"/>
                        <a:ext cx="1430337" cy="798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Объект 9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74" y="1963129"/>
            <a:ext cx="7581450" cy="4349181"/>
          </a:xfrm>
        </p:spPr>
      </p:pic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9. Фирма: издержки производства и прибыль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40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Переменные издержки </a:t>
            </a:r>
            <a:r>
              <a:rPr lang="ru-RU" i="1" dirty="0"/>
              <a:t>(</a:t>
            </a:r>
            <a:r>
              <a:rPr lang="en-US" i="1" dirty="0"/>
              <a:t>variable cost)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000" dirty="0" smtClean="0"/>
              <a:t>Относятся затраты на:</a:t>
            </a:r>
          </a:p>
          <a:p>
            <a:pPr lvl="1"/>
            <a:r>
              <a:rPr lang="ru-RU" dirty="0" smtClean="0"/>
              <a:t>сырье;</a:t>
            </a:r>
          </a:p>
          <a:p>
            <a:pPr lvl="1"/>
            <a:r>
              <a:rPr lang="ru-RU" dirty="0" smtClean="0"/>
              <a:t>электроэнергию;</a:t>
            </a:r>
          </a:p>
          <a:p>
            <a:pPr lvl="1"/>
            <a:r>
              <a:rPr lang="ru-RU" dirty="0" smtClean="0"/>
              <a:t>вспомогательные материалы;</a:t>
            </a:r>
          </a:p>
          <a:p>
            <a:pPr lvl="1"/>
            <a:r>
              <a:rPr lang="ru-RU" dirty="0" smtClean="0"/>
              <a:t>оплату </a:t>
            </a:r>
            <a:r>
              <a:rPr lang="ru-RU" dirty="0"/>
              <a:t>труда.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9. Фирма: издержки производства и прибыль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584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Переменные издержки </a:t>
            </a:r>
            <a:r>
              <a:rPr lang="ru-RU" i="1" dirty="0"/>
              <a:t>(</a:t>
            </a:r>
            <a:r>
              <a:rPr lang="en-US" i="1" dirty="0"/>
              <a:t>variable cost)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32" y="1769282"/>
            <a:ext cx="7047135" cy="401208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9. Фирма: издержки производства и прибыль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739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Средние переменные </a:t>
            </a:r>
            <a:r>
              <a:rPr lang="ru-RU" dirty="0" smtClean="0"/>
              <a:t>издержки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i="1" dirty="0" smtClean="0"/>
              <a:t>(</a:t>
            </a:r>
            <a:r>
              <a:rPr lang="ru-RU" i="1" dirty="0" err="1" smtClean="0"/>
              <a:t>average</a:t>
            </a:r>
            <a:r>
              <a:rPr lang="ru-RU" i="1" dirty="0" smtClean="0"/>
              <a:t> </a:t>
            </a:r>
            <a:r>
              <a:rPr lang="ru-RU" i="1" dirty="0" err="1"/>
              <a:t>variable</a:t>
            </a:r>
            <a:r>
              <a:rPr lang="ru-RU" i="1" dirty="0"/>
              <a:t> </a:t>
            </a:r>
            <a:r>
              <a:rPr lang="ru-RU" i="1" dirty="0" err="1"/>
              <a:t>cost</a:t>
            </a:r>
            <a:r>
              <a:rPr lang="ru-RU" i="1" dirty="0"/>
              <a:t>) 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13" y="1509708"/>
            <a:ext cx="5978785" cy="4581376"/>
          </a:xfrm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597865"/>
              </p:ext>
            </p:extLst>
          </p:nvPr>
        </p:nvGraphicFramePr>
        <p:xfrm>
          <a:off x="6453458" y="1509708"/>
          <a:ext cx="1842240" cy="1071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Уравнение" r:id="rId4" imgW="723600" imgH="419040" progId="Equation.3">
                  <p:embed/>
                </p:oleObj>
              </mc:Choice>
              <mc:Fallback>
                <p:oleObj name="Уравнение" r:id="rId4" imgW="723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3458" y="1509708"/>
                        <a:ext cx="1842240" cy="10712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9. Фирма: издержки производства и прибыль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568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>
                <a:latin typeface="Arial" charset="0"/>
              </a:rPr>
              <a:t>Структура издержек производства</a:t>
            </a:r>
          </a:p>
        </p:txBody>
      </p:sp>
      <p:graphicFrame>
        <p:nvGraphicFramePr>
          <p:cNvPr id="36898" name="Group 34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610600" cy="5029200"/>
        </p:xfrm>
        <a:graphic>
          <a:graphicData uri="http://schemas.openxmlformats.org/drawingml/2006/table">
            <a:tbl>
              <a:tblPr/>
              <a:tblGrid>
                <a:gridCol w="2871788"/>
                <a:gridCol w="2867025"/>
                <a:gridCol w="2871787"/>
              </a:tblGrid>
              <a:tr h="1025525">
                <a:tc>
                  <a:txBody>
                    <a:bodyPr/>
                    <a:lstStyle/>
                    <a:p>
                      <a:pPr marL="825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Постоянные </a:t>
                      </a:r>
                    </a:p>
                    <a:p>
                      <a:pPr marL="825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издержки (FC)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Переменные </a:t>
                      </a:r>
                    </a:p>
                    <a:p>
                      <a:pPr marL="825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издержки (VC)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Валовые издержки (ТС)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03675">
                <a:tc>
                  <a:txBody>
                    <a:bodyPr/>
                    <a:lstStyle/>
                    <a:p>
                      <a:pPr marL="825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Затраты на амортизацию основных средств, аренду помещений, содержание управленческого аппарата, командировочные и представительские расходы </a:t>
                      </a:r>
                    </a:p>
                    <a:p>
                      <a:pPr marL="825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Затраты на сырье, материалы, топливо, заработную плату производственных работников с начислениями, текущий ремонт основных средств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ТС = FC + VC </a:t>
                      </a:r>
                    </a:p>
                    <a:p>
                      <a:pPr marL="8255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6814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 rot="5400000" flipH="1" flipV="1">
            <a:off x="792163" y="4471988"/>
            <a:ext cx="3240087" cy="158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411413" y="6092825"/>
            <a:ext cx="4105275" cy="31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411413" y="5373688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411413" y="5013325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411413" y="4652963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411413" y="4292600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411413" y="3933825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411413" y="3573463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411413" y="3213100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411413" y="5734050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1188243" y="4507707"/>
            <a:ext cx="31670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 flipH="1" flipV="1">
            <a:off x="1548606" y="4507707"/>
            <a:ext cx="31670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1908968" y="4507707"/>
            <a:ext cx="31670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2267743" y="4507707"/>
            <a:ext cx="31670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2628106" y="4507707"/>
            <a:ext cx="31670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2988468" y="4507707"/>
            <a:ext cx="31670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3348831" y="4507707"/>
            <a:ext cx="31670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 flipH="1" flipV="1">
            <a:off x="3709193" y="4507707"/>
            <a:ext cx="31670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4067968" y="4507707"/>
            <a:ext cx="31670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 flipH="1" flipV="1">
            <a:off x="4428331" y="4507707"/>
            <a:ext cx="316706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411413" y="5013325"/>
            <a:ext cx="388937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9"/>
          <p:cNvSpPr>
            <a:spLocks noChangeArrowheads="1"/>
          </p:cNvSpPr>
          <p:nvPr/>
        </p:nvSpPr>
        <p:spPr bwMode="auto">
          <a:xfrm>
            <a:off x="6372225" y="6165850"/>
            <a:ext cx="5746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Q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1692275" y="2852738"/>
            <a:ext cx="504825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40" name="Rectangle 9"/>
          <p:cNvSpPr>
            <a:spLocks noChangeArrowheads="1"/>
          </p:cNvSpPr>
          <p:nvPr/>
        </p:nvSpPr>
        <p:spPr bwMode="auto">
          <a:xfrm>
            <a:off x="1835150" y="6021388"/>
            <a:ext cx="576263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800" b="1"/>
              <a:t>0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6011863" y="4508500"/>
            <a:ext cx="72072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FC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33821" name="Freeform 29"/>
          <p:cNvSpPr>
            <a:spLocks/>
          </p:cNvSpPr>
          <p:nvPr/>
        </p:nvSpPr>
        <p:spPr bwMode="auto">
          <a:xfrm>
            <a:off x="2411413" y="2924175"/>
            <a:ext cx="3313112" cy="3170238"/>
          </a:xfrm>
          <a:custGeom>
            <a:avLst/>
            <a:gdLst>
              <a:gd name="T0" fmla="*/ 0 w 1860"/>
              <a:gd name="T1" fmla="*/ 3170238 h 1906"/>
              <a:gd name="T2" fmla="*/ 808684 w 1860"/>
              <a:gd name="T3" fmla="*/ 2415103 h 1906"/>
              <a:gd name="T4" fmla="*/ 2424272 w 1860"/>
              <a:gd name="T5" fmla="*/ 1736479 h 1906"/>
              <a:gd name="T6" fmla="*/ 3313112 w 1860"/>
              <a:gd name="T7" fmla="*/ 0 h 1906"/>
              <a:gd name="T8" fmla="*/ 0 60000 65536"/>
              <a:gd name="T9" fmla="*/ 0 60000 65536"/>
              <a:gd name="T10" fmla="*/ 0 60000 65536"/>
              <a:gd name="T11" fmla="*/ 0 60000 65536"/>
              <a:gd name="T12" fmla="*/ 0 w 1860"/>
              <a:gd name="T13" fmla="*/ 0 h 1906"/>
              <a:gd name="T14" fmla="*/ 1860 w 1860"/>
              <a:gd name="T15" fmla="*/ 1906 h 19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0" h="1906">
                <a:moveTo>
                  <a:pt x="0" y="1906"/>
                </a:moveTo>
                <a:cubicBezTo>
                  <a:pt x="113" y="1751"/>
                  <a:pt x="227" y="1596"/>
                  <a:pt x="454" y="1452"/>
                </a:cubicBezTo>
                <a:cubicBezTo>
                  <a:pt x="681" y="1308"/>
                  <a:pt x="1127" y="1286"/>
                  <a:pt x="1361" y="1044"/>
                </a:cubicBezTo>
                <a:cubicBezTo>
                  <a:pt x="1595" y="802"/>
                  <a:pt x="1727" y="401"/>
                  <a:pt x="1860" y="0"/>
                </a:cubicBezTo>
              </a:path>
            </a:pathLst>
          </a:custGeom>
          <a:noFill/>
          <a:ln w="57150" cap="sq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6011863" y="3141663"/>
            <a:ext cx="720725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VC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33823" name="Freeform 31"/>
          <p:cNvSpPr>
            <a:spLocks/>
          </p:cNvSpPr>
          <p:nvPr/>
        </p:nvSpPr>
        <p:spPr bwMode="auto">
          <a:xfrm>
            <a:off x="2411413" y="1989138"/>
            <a:ext cx="2808287" cy="3025775"/>
          </a:xfrm>
          <a:custGeom>
            <a:avLst/>
            <a:gdLst>
              <a:gd name="T0" fmla="*/ 0 w 1860"/>
              <a:gd name="T1" fmla="*/ 3025775 h 1906"/>
              <a:gd name="T2" fmla="*/ 685464 w 1860"/>
              <a:gd name="T3" fmla="*/ 2305050 h 1906"/>
              <a:gd name="T4" fmla="*/ 2054881 w 1860"/>
              <a:gd name="T5" fmla="*/ 1657350 h 1906"/>
              <a:gd name="T6" fmla="*/ 2808287 w 1860"/>
              <a:gd name="T7" fmla="*/ 0 h 1906"/>
              <a:gd name="T8" fmla="*/ 0 60000 65536"/>
              <a:gd name="T9" fmla="*/ 0 60000 65536"/>
              <a:gd name="T10" fmla="*/ 0 60000 65536"/>
              <a:gd name="T11" fmla="*/ 0 60000 65536"/>
              <a:gd name="T12" fmla="*/ 0 w 1860"/>
              <a:gd name="T13" fmla="*/ 0 h 1906"/>
              <a:gd name="T14" fmla="*/ 1860 w 1860"/>
              <a:gd name="T15" fmla="*/ 1906 h 19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0" h="1906">
                <a:moveTo>
                  <a:pt x="0" y="1906"/>
                </a:moveTo>
                <a:cubicBezTo>
                  <a:pt x="113" y="1751"/>
                  <a:pt x="227" y="1596"/>
                  <a:pt x="454" y="1452"/>
                </a:cubicBezTo>
                <a:cubicBezTo>
                  <a:pt x="681" y="1308"/>
                  <a:pt x="1127" y="1286"/>
                  <a:pt x="1361" y="1044"/>
                </a:cubicBezTo>
                <a:cubicBezTo>
                  <a:pt x="1595" y="802"/>
                  <a:pt x="1727" y="401"/>
                  <a:pt x="1860" y="0"/>
                </a:cubicBezTo>
              </a:path>
            </a:pathLst>
          </a:custGeom>
          <a:noFill/>
          <a:ln w="57150" cap="sq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5435600" y="2060575"/>
            <a:ext cx="72072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TC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6588125" y="2060575"/>
            <a:ext cx="2125663" cy="469900"/>
          </a:xfrm>
          <a:prstGeom prst="rect">
            <a:avLst/>
          </a:prstGeom>
          <a:solidFill>
            <a:srgbClr val="FFFF99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en-US" sz="2400" b="1" i="1">
                <a:latin typeface="Arial" charset="0"/>
              </a:rPr>
              <a:t>TC = FC + VC</a:t>
            </a:r>
            <a:endParaRPr lang="ru-RU" sz="2400" b="1" i="1">
              <a:latin typeface="Arial" charset="0"/>
            </a:endParaRPr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1403350" y="6491288"/>
            <a:ext cx="62214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>
                <a:latin typeface="Arial" charset="0"/>
              </a:rPr>
              <a:t>Рисунок 1. Общие, постоянные и переменные издержки </a:t>
            </a:r>
          </a:p>
        </p:txBody>
      </p:sp>
      <p:sp>
        <p:nvSpPr>
          <p:cNvPr id="36" name="Rectangle 2"/>
          <p:cNvSpPr txBox="1">
            <a:spLocks noChangeArrowheads="1"/>
          </p:cNvSpPr>
          <p:nvPr/>
        </p:nvSpPr>
        <p:spPr>
          <a:xfrm>
            <a:off x="442913" y="228600"/>
            <a:ext cx="8243887" cy="118903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График валовых издержек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669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33821" grpId="0" animBg="1"/>
      <p:bldP spid="3" grpId="0"/>
      <p:bldP spid="33823" grpId="0" animBg="1"/>
      <p:bldP spid="4" grpId="0"/>
      <p:bldP spid="338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428625"/>
            <a:ext cx="8001000" cy="673100"/>
          </a:xfrm>
        </p:spPr>
        <p:txBody>
          <a:bodyPr/>
          <a:lstStyle/>
          <a:p>
            <a:r>
              <a:rPr lang="ru-RU" sz="3600" b="1" smtClean="0"/>
              <a:t>Средние издержки (АС)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1500" y="1700213"/>
            <a:ext cx="8321675" cy="4897437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рассчитываются путем деления издержек </a:t>
            </a:r>
            <a:r>
              <a:rPr lang="en-US" dirty="0" smtClean="0"/>
              <a:t>(TC)</a:t>
            </a:r>
            <a:r>
              <a:rPr lang="ru-RU" dirty="0" smtClean="0"/>
              <a:t> на объем произведенной продукции (</a:t>
            </a:r>
            <a:r>
              <a:rPr lang="en-US" i="1" dirty="0" smtClean="0"/>
              <a:t>Q</a:t>
            </a:r>
            <a:r>
              <a:rPr lang="ru-RU" dirty="0" smtClean="0"/>
              <a:t>).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endParaRPr lang="ru-RU" dirty="0" smtClean="0"/>
          </a:p>
          <a:p>
            <a:pPr>
              <a:buFont typeface="Wingdings" pitchFamily="2" charset="2"/>
              <a:buChar char="q"/>
            </a:pPr>
            <a:endParaRPr lang="ru-RU" dirty="0" smtClean="0"/>
          </a:p>
          <a:p>
            <a:pPr>
              <a:buFont typeface="Wingdings" pitchFamily="2" charset="2"/>
              <a:buChar char="q"/>
            </a:pPr>
            <a:r>
              <a:rPr lang="ru-RU" dirty="0" smtClean="0"/>
              <a:t>Таким образом, можно рассчитать </a:t>
            </a:r>
            <a:r>
              <a:rPr lang="ru-RU" b="1" dirty="0" smtClean="0"/>
              <a:t>средние постоянные </a:t>
            </a:r>
            <a:r>
              <a:rPr lang="ru-RU" dirty="0" smtClean="0"/>
              <a:t>(</a:t>
            </a:r>
            <a:r>
              <a:rPr lang="en-US" i="1" dirty="0" smtClean="0"/>
              <a:t>AFC</a:t>
            </a:r>
            <a:r>
              <a:rPr lang="ru-RU" dirty="0" smtClean="0"/>
              <a:t>), </a:t>
            </a:r>
            <a:r>
              <a:rPr lang="ru-RU" b="1" dirty="0" smtClean="0"/>
              <a:t>средние переменные</a:t>
            </a:r>
            <a:r>
              <a:rPr lang="ru-RU" dirty="0" smtClean="0"/>
              <a:t> (</a:t>
            </a:r>
            <a:r>
              <a:rPr lang="en-US" i="1" dirty="0" smtClean="0"/>
              <a:t>AVC</a:t>
            </a:r>
            <a:r>
              <a:rPr lang="ru-RU" dirty="0" smtClean="0"/>
              <a:t>) и</a:t>
            </a:r>
            <a:r>
              <a:rPr lang="ru-RU" b="1" dirty="0" smtClean="0"/>
              <a:t> средние общие </a:t>
            </a:r>
            <a:r>
              <a:rPr lang="ru-RU" dirty="0" smtClean="0"/>
              <a:t>(</a:t>
            </a:r>
            <a:r>
              <a:rPr lang="en-US" i="1" dirty="0" smtClean="0"/>
              <a:t>ATC</a:t>
            </a:r>
            <a:r>
              <a:rPr lang="ru-RU" dirty="0" smtClean="0"/>
              <a:t>) </a:t>
            </a:r>
            <a:r>
              <a:rPr lang="ru-RU" b="1" dirty="0" smtClean="0"/>
              <a:t>издержки</a:t>
            </a:r>
            <a:r>
              <a:rPr lang="ru-RU" dirty="0" smtClean="0"/>
              <a:t>:</a:t>
            </a:r>
          </a:p>
          <a:p>
            <a:endParaRPr lang="ru-RU" dirty="0" smtClean="0"/>
          </a:p>
        </p:txBody>
      </p:sp>
      <p:pic>
        <p:nvPicPr>
          <p:cNvPr id="4" name="Picture 4" descr="Без названия (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852936"/>
            <a:ext cx="4134545" cy="1634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9247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Предельные издержки (МС)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743200"/>
          </a:xfrm>
        </p:spPr>
        <p:txBody>
          <a:bodyPr/>
          <a:lstStyle/>
          <a:p>
            <a:r>
              <a:rPr lang="ru-RU" b="1"/>
              <a:t>Предельные издержки (МС)</a:t>
            </a:r>
            <a:r>
              <a:rPr lang="ru-RU"/>
              <a:t> определяются как дополнительные издержки на производство каждой новой дополнительной единицы продукции.</a:t>
            </a:r>
          </a:p>
          <a:p>
            <a:endParaRPr lang="ru-RU"/>
          </a:p>
        </p:txBody>
      </p:sp>
      <p:pic>
        <p:nvPicPr>
          <p:cNvPr id="21508" name="Picture 4" descr="Без названия (4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343400"/>
            <a:ext cx="5329238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45071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22" name="Прямая со стрелкой 4"/>
          <p:cNvCxnSpPr>
            <a:cxnSpLocks noChangeShapeType="1"/>
          </p:cNvCxnSpPr>
          <p:nvPr/>
        </p:nvCxnSpPr>
        <p:spPr bwMode="auto">
          <a:xfrm flipV="1">
            <a:off x="2411413" y="4221163"/>
            <a:ext cx="0" cy="2230437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Прямая со стрелкой 9"/>
          <p:cNvCxnSpPr/>
          <p:nvPr/>
        </p:nvCxnSpPr>
        <p:spPr>
          <a:xfrm>
            <a:off x="2411413" y="6453188"/>
            <a:ext cx="4105275" cy="31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411413" y="5373688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411413" y="5013325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411413" y="4652963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411413" y="4292600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2411413" y="3933825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411413" y="3573463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411413" y="3213100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411413" y="5734050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576262" y="4256088"/>
            <a:ext cx="43910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 flipH="1" flipV="1">
            <a:off x="936625" y="4256088"/>
            <a:ext cx="43910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 flipH="1" flipV="1">
            <a:off x="1296987" y="4256088"/>
            <a:ext cx="43910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1655762" y="4256088"/>
            <a:ext cx="43910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 flipH="1" flipV="1">
            <a:off x="2016125" y="4256088"/>
            <a:ext cx="43910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2376487" y="4256088"/>
            <a:ext cx="43910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 flipH="1" flipV="1">
            <a:off x="2736850" y="4256088"/>
            <a:ext cx="43910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 flipH="1" flipV="1">
            <a:off x="3097212" y="4256088"/>
            <a:ext cx="43910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 flipH="1" flipV="1">
            <a:off x="3455987" y="4256088"/>
            <a:ext cx="43910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 flipH="1" flipV="1">
            <a:off x="3816350" y="4256088"/>
            <a:ext cx="439102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2" name="Rectangle 9"/>
          <p:cNvSpPr>
            <a:spLocks noChangeArrowheads="1"/>
          </p:cNvSpPr>
          <p:nvPr/>
        </p:nvSpPr>
        <p:spPr bwMode="auto">
          <a:xfrm>
            <a:off x="6443663" y="6381750"/>
            <a:ext cx="5746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Q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30743" name="Rectangle 9"/>
          <p:cNvSpPr>
            <a:spLocks noChangeArrowheads="1"/>
          </p:cNvSpPr>
          <p:nvPr/>
        </p:nvSpPr>
        <p:spPr bwMode="auto">
          <a:xfrm>
            <a:off x="1403350" y="4437063"/>
            <a:ext cx="793750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AC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30744" name="Rectangle 9"/>
          <p:cNvSpPr>
            <a:spLocks noChangeArrowheads="1"/>
          </p:cNvSpPr>
          <p:nvPr/>
        </p:nvSpPr>
        <p:spPr bwMode="auto">
          <a:xfrm>
            <a:off x="1908175" y="6381750"/>
            <a:ext cx="576263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800" b="1"/>
              <a:t>0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5651500" y="2708275"/>
            <a:ext cx="72072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FC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30746" name="Rectangle 9"/>
          <p:cNvSpPr>
            <a:spLocks noChangeArrowheads="1"/>
          </p:cNvSpPr>
          <p:nvPr/>
        </p:nvSpPr>
        <p:spPr bwMode="auto">
          <a:xfrm>
            <a:off x="2484438" y="6453188"/>
            <a:ext cx="3671887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400">
                <a:latin typeface="Arial" charset="0"/>
              </a:rPr>
              <a:t> 1  2   3  4  5   6  7  8   9</a:t>
            </a:r>
            <a:endParaRPr lang="ru-RU" sz="2400" b="1">
              <a:latin typeface="Arial" charset="0"/>
            </a:endParaRPr>
          </a:p>
        </p:txBody>
      </p:sp>
      <p:cxnSp>
        <p:nvCxnSpPr>
          <p:cNvPr id="30747" name="Прямая со стрелкой 4"/>
          <p:cNvCxnSpPr>
            <a:cxnSpLocks noChangeShapeType="1"/>
          </p:cNvCxnSpPr>
          <p:nvPr/>
        </p:nvCxnSpPr>
        <p:spPr bwMode="auto">
          <a:xfrm flipV="1">
            <a:off x="2411413" y="1700213"/>
            <a:ext cx="0" cy="2519362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Прямая соединительная линия 18"/>
          <p:cNvCxnSpPr/>
          <p:nvPr/>
        </p:nvCxnSpPr>
        <p:spPr>
          <a:xfrm>
            <a:off x="2411413" y="2852738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18"/>
          <p:cNvCxnSpPr/>
          <p:nvPr/>
        </p:nvCxnSpPr>
        <p:spPr>
          <a:xfrm>
            <a:off x="2411413" y="2492375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8"/>
          <p:cNvCxnSpPr/>
          <p:nvPr/>
        </p:nvCxnSpPr>
        <p:spPr>
          <a:xfrm>
            <a:off x="2411413" y="2133600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9"/>
          <p:cNvCxnSpPr/>
          <p:nvPr/>
        </p:nvCxnSpPr>
        <p:spPr>
          <a:xfrm>
            <a:off x="2411413" y="4292600"/>
            <a:ext cx="4105275" cy="317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752" name="Rectangle 9"/>
          <p:cNvSpPr>
            <a:spLocks noChangeArrowheads="1"/>
          </p:cNvSpPr>
          <p:nvPr/>
        </p:nvSpPr>
        <p:spPr bwMode="auto">
          <a:xfrm>
            <a:off x="1763713" y="1844675"/>
            <a:ext cx="506412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C</a:t>
            </a:r>
            <a:r>
              <a:rPr lang="ru-RU" sz="2400"/>
              <a:t> </a:t>
            </a:r>
            <a:endParaRPr lang="ru-RU" sz="3000" b="1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2411413" y="3213100"/>
            <a:ext cx="338455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866" name="Freeform 42"/>
          <p:cNvSpPr>
            <a:spLocks/>
          </p:cNvSpPr>
          <p:nvPr/>
        </p:nvSpPr>
        <p:spPr bwMode="auto">
          <a:xfrm>
            <a:off x="2771775" y="4292600"/>
            <a:ext cx="2879725" cy="2016125"/>
          </a:xfrm>
          <a:custGeom>
            <a:avLst/>
            <a:gdLst>
              <a:gd name="T0" fmla="*/ 0 w 1814"/>
              <a:gd name="T1" fmla="*/ 0 h 1270"/>
              <a:gd name="T2" fmla="*/ 360362 w 1814"/>
              <a:gd name="T3" fmla="*/ 1008063 h 1270"/>
              <a:gd name="T4" fmla="*/ 720725 w 1814"/>
              <a:gd name="T5" fmla="*/ 1368425 h 1270"/>
              <a:gd name="T6" fmla="*/ 1079500 w 1814"/>
              <a:gd name="T7" fmla="*/ 1511300 h 1270"/>
              <a:gd name="T8" fmla="*/ 1439863 w 1814"/>
              <a:gd name="T9" fmla="*/ 1655763 h 1270"/>
              <a:gd name="T10" fmla="*/ 2879725 w 1814"/>
              <a:gd name="T11" fmla="*/ 2016125 h 127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814"/>
              <a:gd name="T19" fmla="*/ 0 h 1270"/>
              <a:gd name="T20" fmla="*/ 1814 w 1814"/>
              <a:gd name="T21" fmla="*/ 1270 h 127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814" h="1270">
                <a:moveTo>
                  <a:pt x="0" y="0"/>
                </a:moveTo>
                <a:lnTo>
                  <a:pt x="227" y="635"/>
                </a:lnTo>
                <a:lnTo>
                  <a:pt x="454" y="862"/>
                </a:lnTo>
                <a:lnTo>
                  <a:pt x="680" y="952"/>
                </a:lnTo>
                <a:lnTo>
                  <a:pt x="907" y="1043"/>
                </a:lnTo>
                <a:lnTo>
                  <a:pt x="1814" y="1270"/>
                </a:lnTo>
              </a:path>
            </a:pathLst>
          </a:custGeom>
          <a:noFill/>
          <a:ln w="57150">
            <a:solidFill>
              <a:srgbClr val="FF3300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5795963" y="5876925"/>
            <a:ext cx="115252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AFC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77868" name="Rectangle 44"/>
          <p:cNvSpPr>
            <a:spLocks noChangeArrowheads="1"/>
          </p:cNvSpPr>
          <p:nvPr/>
        </p:nvSpPr>
        <p:spPr bwMode="auto">
          <a:xfrm>
            <a:off x="7019925" y="4868863"/>
            <a:ext cx="1884363" cy="457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en-US" sz="2400" b="1" i="1">
                <a:latin typeface="Arial" charset="0"/>
              </a:rPr>
              <a:t>AFC = FC/Q</a:t>
            </a:r>
            <a:endParaRPr lang="ru-RU" sz="2400" b="1" i="1">
              <a:latin typeface="Arial" charset="0"/>
            </a:endParaRPr>
          </a:p>
        </p:txBody>
      </p:sp>
      <p:sp>
        <p:nvSpPr>
          <p:cNvPr id="77869" name="Freeform 45"/>
          <p:cNvSpPr>
            <a:spLocks/>
          </p:cNvSpPr>
          <p:nvPr/>
        </p:nvSpPr>
        <p:spPr bwMode="auto">
          <a:xfrm>
            <a:off x="2411413" y="1484313"/>
            <a:ext cx="3240087" cy="2738437"/>
          </a:xfrm>
          <a:custGeom>
            <a:avLst/>
            <a:gdLst>
              <a:gd name="T0" fmla="*/ 0 w 1860"/>
              <a:gd name="T1" fmla="*/ 2738437 h 1906"/>
              <a:gd name="T2" fmla="*/ 790860 w 1860"/>
              <a:gd name="T3" fmla="*/ 2086155 h 1906"/>
              <a:gd name="T4" fmla="*/ 2370838 w 1860"/>
              <a:gd name="T5" fmla="*/ 1499963 h 1906"/>
              <a:gd name="T6" fmla="*/ 3240087 w 1860"/>
              <a:gd name="T7" fmla="*/ 0 h 1906"/>
              <a:gd name="T8" fmla="*/ 0 60000 65536"/>
              <a:gd name="T9" fmla="*/ 0 60000 65536"/>
              <a:gd name="T10" fmla="*/ 0 60000 65536"/>
              <a:gd name="T11" fmla="*/ 0 60000 65536"/>
              <a:gd name="T12" fmla="*/ 0 w 1860"/>
              <a:gd name="T13" fmla="*/ 0 h 1906"/>
              <a:gd name="T14" fmla="*/ 1860 w 1860"/>
              <a:gd name="T15" fmla="*/ 1906 h 19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0" h="1906">
                <a:moveTo>
                  <a:pt x="0" y="1906"/>
                </a:moveTo>
                <a:cubicBezTo>
                  <a:pt x="113" y="1751"/>
                  <a:pt x="227" y="1596"/>
                  <a:pt x="454" y="1452"/>
                </a:cubicBezTo>
                <a:cubicBezTo>
                  <a:pt x="681" y="1308"/>
                  <a:pt x="1127" y="1286"/>
                  <a:pt x="1361" y="1044"/>
                </a:cubicBezTo>
                <a:cubicBezTo>
                  <a:pt x="1595" y="802"/>
                  <a:pt x="1727" y="401"/>
                  <a:pt x="1860" y="0"/>
                </a:cubicBezTo>
              </a:path>
            </a:pathLst>
          </a:custGeom>
          <a:noFill/>
          <a:ln w="57150" cap="sq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5580063" y="1700213"/>
            <a:ext cx="720725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VC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77871" name="Freeform 47"/>
          <p:cNvSpPr>
            <a:spLocks/>
          </p:cNvSpPr>
          <p:nvPr/>
        </p:nvSpPr>
        <p:spPr bwMode="auto">
          <a:xfrm>
            <a:off x="2411413" y="188913"/>
            <a:ext cx="3024187" cy="3025775"/>
          </a:xfrm>
          <a:custGeom>
            <a:avLst/>
            <a:gdLst>
              <a:gd name="T0" fmla="*/ 0 w 1860"/>
              <a:gd name="T1" fmla="*/ 3025775 h 1906"/>
              <a:gd name="T2" fmla="*/ 738162 w 1860"/>
              <a:gd name="T3" fmla="*/ 2305050 h 1906"/>
              <a:gd name="T4" fmla="*/ 2212860 w 1860"/>
              <a:gd name="T5" fmla="*/ 1657350 h 1906"/>
              <a:gd name="T6" fmla="*/ 3024187 w 1860"/>
              <a:gd name="T7" fmla="*/ 0 h 1906"/>
              <a:gd name="T8" fmla="*/ 0 60000 65536"/>
              <a:gd name="T9" fmla="*/ 0 60000 65536"/>
              <a:gd name="T10" fmla="*/ 0 60000 65536"/>
              <a:gd name="T11" fmla="*/ 0 60000 65536"/>
              <a:gd name="T12" fmla="*/ 0 w 1860"/>
              <a:gd name="T13" fmla="*/ 0 h 1906"/>
              <a:gd name="T14" fmla="*/ 1860 w 1860"/>
              <a:gd name="T15" fmla="*/ 1906 h 19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60" h="1906">
                <a:moveTo>
                  <a:pt x="0" y="1906"/>
                </a:moveTo>
                <a:cubicBezTo>
                  <a:pt x="113" y="1751"/>
                  <a:pt x="227" y="1596"/>
                  <a:pt x="454" y="1452"/>
                </a:cubicBezTo>
                <a:cubicBezTo>
                  <a:pt x="681" y="1308"/>
                  <a:pt x="1127" y="1286"/>
                  <a:pt x="1361" y="1044"/>
                </a:cubicBezTo>
                <a:cubicBezTo>
                  <a:pt x="1595" y="802"/>
                  <a:pt x="1727" y="401"/>
                  <a:pt x="1860" y="0"/>
                </a:cubicBezTo>
              </a:path>
            </a:pathLst>
          </a:custGeom>
          <a:noFill/>
          <a:ln w="57150" cap="sq">
            <a:solidFill>
              <a:schemeClr val="accent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cxnSp>
        <p:nvCxnSpPr>
          <p:cNvPr id="23" name="Прямая соединительная линия 19"/>
          <p:cNvCxnSpPr/>
          <p:nvPr/>
        </p:nvCxnSpPr>
        <p:spPr>
          <a:xfrm>
            <a:off x="2411413" y="6092825"/>
            <a:ext cx="403225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874" name="Freeform 50"/>
          <p:cNvSpPr>
            <a:spLocks/>
          </p:cNvSpPr>
          <p:nvPr/>
        </p:nvSpPr>
        <p:spPr bwMode="auto">
          <a:xfrm>
            <a:off x="2771775" y="5445125"/>
            <a:ext cx="2879725" cy="576263"/>
          </a:xfrm>
          <a:custGeom>
            <a:avLst/>
            <a:gdLst>
              <a:gd name="T0" fmla="*/ 0 w 1814"/>
              <a:gd name="T1" fmla="*/ 288925 h 363"/>
              <a:gd name="T2" fmla="*/ 360362 w 1814"/>
              <a:gd name="T3" fmla="*/ 431800 h 363"/>
              <a:gd name="T4" fmla="*/ 720725 w 1814"/>
              <a:gd name="T5" fmla="*/ 576263 h 363"/>
              <a:gd name="T6" fmla="*/ 1079500 w 1814"/>
              <a:gd name="T7" fmla="*/ 576263 h 363"/>
              <a:gd name="T8" fmla="*/ 1439863 w 1814"/>
              <a:gd name="T9" fmla="*/ 504825 h 363"/>
              <a:gd name="T10" fmla="*/ 1800225 w 1814"/>
              <a:gd name="T11" fmla="*/ 431800 h 363"/>
              <a:gd name="T12" fmla="*/ 2160588 w 1814"/>
              <a:gd name="T13" fmla="*/ 360363 h 363"/>
              <a:gd name="T14" fmla="*/ 2520950 w 1814"/>
              <a:gd name="T15" fmla="*/ 215900 h 363"/>
              <a:gd name="T16" fmla="*/ 2879725 w 1814"/>
              <a:gd name="T17" fmla="*/ 0 h 36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14"/>
              <a:gd name="T28" fmla="*/ 0 h 363"/>
              <a:gd name="T29" fmla="*/ 1814 w 1814"/>
              <a:gd name="T30" fmla="*/ 363 h 36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14" h="363">
                <a:moveTo>
                  <a:pt x="0" y="182"/>
                </a:moveTo>
                <a:lnTo>
                  <a:pt x="227" y="272"/>
                </a:lnTo>
                <a:lnTo>
                  <a:pt x="454" y="363"/>
                </a:lnTo>
                <a:lnTo>
                  <a:pt x="680" y="363"/>
                </a:lnTo>
                <a:lnTo>
                  <a:pt x="907" y="318"/>
                </a:lnTo>
                <a:lnTo>
                  <a:pt x="1134" y="272"/>
                </a:lnTo>
                <a:lnTo>
                  <a:pt x="1361" y="227"/>
                </a:lnTo>
                <a:lnTo>
                  <a:pt x="1588" y="136"/>
                </a:lnTo>
                <a:lnTo>
                  <a:pt x="1814" y="0"/>
                </a:lnTo>
              </a:path>
            </a:pathLst>
          </a:custGeom>
          <a:noFill/>
          <a:ln w="57150">
            <a:solidFill>
              <a:schemeClr val="hlink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5867400" y="5229225"/>
            <a:ext cx="115252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AVC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77876" name="Rectangle 52"/>
          <p:cNvSpPr>
            <a:spLocks noChangeArrowheads="1"/>
          </p:cNvSpPr>
          <p:nvPr/>
        </p:nvSpPr>
        <p:spPr bwMode="auto">
          <a:xfrm>
            <a:off x="6948488" y="4221163"/>
            <a:ext cx="1919287" cy="457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en-US" sz="2400" b="1" i="1">
                <a:latin typeface="Arial" charset="0"/>
              </a:rPr>
              <a:t>AVC = VC/Q</a:t>
            </a:r>
            <a:endParaRPr lang="ru-RU" sz="2400" b="1" i="1">
              <a:latin typeface="Arial" charset="0"/>
            </a:endParaRPr>
          </a:p>
        </p:txBody>
      </p:sp>
      <p:sp>
        <p:nvSpPr>
          <p:cNvPr id="77878" name="Freeform 54"/>
          <p:cNvSpPr>
            <a:spLocks/>
          </p:cNvSpPr>
          <p:nvPr/>
        </p:nvSpPr>
        <p:spPr bwMode="auto">
          <a:xfrm>
            <a:off x="2771775" y="3573463"/>
            <a:ext cx="2879725" cy="1871662"/>
          </a:xfrm>
          <a:custGeom>
            <a:avLst/>
            <a:gdLst>
              <a:gd name="T0" fmla="*/ 0 w 1814"/>
              <a:gd name="T1" fmla="*/ 0 h 1179"/>
              <a:gd name="T2" fmla="*/ 360362 w 1814"/>
              <a:gd name="T3" fmla="*/ 1150937 h 1179"/>
              <a:gd name="T4" fmla="*/ 720725 w 1814"/>
              <a:gd name="T5" fmla="*/ 1584324 h 1179"/>
              <a:gd name="T6" fmla="*/ 1079500 w 1814"/>
              <a:gd name="T7" fmla="*/ 1727200 h 1179"/>
              <a:gd name="T8" fmla="*/ 1439863 w 1814"/>
              <a:gd name="T9" fmla="*/ 1871662 h 1179"/>
              <a:gd name="T10" fmla="*/ 1800225 w 1814"/>
              <a:gd name="T11" fmla="*/ 1871662 h 1179"/>
              <a:gd name="T12" fmla="*/ 2160588 w 1814"/>
              <a:gd name="T13" fmla="*/ 1800225 h 1179"/>
              <a:gd name="T14" fmla="*/ 2520950 w 1814"/>
              <a:gd name="T15" fmla="*/ 1727200 h 1179"/>
              <a:gd name="T16" fmla="*/ 2879725 w 1814"/>
              <a:gd name="T17" fmla="*/ 1584324 h 11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14"/>
              <a:gd name="T28" fmla="*/ 0 h 1179"/>
              <a:gd name="T29" fmla="*/ 1814 w 1814"/>
              <a:gd name="T30" fmla="*/ 1179 h 117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14" h="1179">
                <a:moveTo>
                  <a:pt x="0" y="0"/>
                </a:moveTo>
                <a:lnTo>
                  <a:pt x="227" y="725"/>
                </a:lnTo>
                <a:lnTo>
                  <a:pt x="454" y="998"/>
                </a:lnTo>
                <a:lnTo>
                  <a:pt x="680" y="1088"/>
                </a:lnTo>
                <a:lnTo>
                  <a:pt x="907" y="1179"/>
                </a:lnTo>
                <a:lnTo>
                  <a:pt x="1134" y="1179"/>
                </a:lnTo>
                <a:lnTo>
                  <a:pt x="1361" y="1134"/>
                </a:lnTo>
                <a:lnTo>
                  <a:pt x="1588" y="1088"/>
                </a:lnTo>
                <a:lnTo>
                  <a:pt x="1814" y="998"/>
                </a:lnTo>
              </a:path>
            </a:pathLst>
          </a:custGeom>
          <a:noFill/>
          <a:ln w="57150">
            <a:solidFill>
              <a:schemeClr val="accent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5724525" y="4652963"/>
            <a:ext cx="1152525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ATC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77880" name="Rectangle 56"/>
          <p:cNvSpPr>
            <a:spLocks noChangeArrowheads="1"/>
          </p:cNvSpPr>
          <p:nvPr/>
        </p:nvSpPr>
        <p:spPr bwMode="auto">
          <a:xfrm>
            <a:off x="6948488" y="3573463"/>
            <a:ext cx="1884362" cy="457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en-US" sz="2400" b="1" i="1">
                <a:latin typeface="Arial" charset="0"/>
              </a:rPr>
              <a:t>ATC = TC/Q</a:t>
            </a:r>
            <a:endParaRPr lang="ru-RU" sz="2400" b="1" i="1">
              <a:latin typeface="Arial" charset="0"/>
            </a:endParaRPr>
          </a:p>
        </p:txBody>
      </p:sp>
      <p:sp>
        <p:nvSpPr>
          <p:cNvPr id="27" name="Rectangle 9"/>
          <p:cNvSpPr>
            <a:spLocks noChangeArrowheads="1"/>
          </p:cNvSpPr>
          <p:nvPr/>
        </p:nvSpPr>
        <p:spPr bwMode="auto">
          <a:xfrm>
            <a:off x="5435600" y="476250"/>
            <a:ext cx="72072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TC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5003800" y="4365625"/>
            <a:ext cx="863600" cy="433388"/>
          </a:xfrm>
          <a:prstGeom prst="rect">
            <a:avLst/>
          </a:prstGeom>
          <a:noFill/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/>
              <a:t>MC</a:t>
            </a:r>
            <a:r>
              <a:rPr lang="ru-RU" sz="2400"/>
              <a:t> </a:t>
            </a:r>
            <a:endParaRPr lang="ru-RU" sz="3000" b="1"/>
          </a:p>
        </p:txBody>
      </p:sp>
      <p:sp>
        <p:nvSpPr>
          <p:cNvPr id="80940" name="Rectangle 44"/>
          <p:cNvSpPr>
            <a:spLocks noChangeArrowheads="1"/>
          </p:cNvSpPr>
          <p:nvPr/>
        </p:nvSpPr>
        <p:spPr bwMode="auto">
          <a:xfrm>
            <a:off x="6948488" y="6165850"/>
            <a:ext cx="2089150" cy="46990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en-US" sz="2400" b="1" i="1">
                <a:latin typeface="Arial" charset="0"/>
              </a:rPr>
              <a:t>MC = </a:t>
            </a:r>
            <a:r>
              <a:rPr lang="el-GR" b="1" i="1">
                <a:latin typeface="Arial" charset="0"/>
              </a:rPr>
              <a:t>Δ</a:t>
            </a:r>
            <a:r>
              <a:rPr lang="en-US" sz="2400" b="1" i="1">
                <a:latin typeface="Arial" charset="0"/>
              </a:rPr>
              <a:t>VC/</a:t>
            </a:r>
            <a:r>
              <a:rPr lang="el-GR" b="1" i="1">
                <a:latin typeface="Arial" charset="0"/>
              </a:rPr>
              <a:t>Δ</a:t>
            </a:r>
            <a:r>
              <a:rPr lang="en-US" sz="2400" b="1" i="1">
                <a:latin typeface="Arial" charset="0"/>
              </a:rPr>
              <a:t>Q</a:t>
            </a:r>
            <a:endParaRPr lang="ru-RU" sz="2400" b="1" i="1">
              <a:latin typeface="Arial" charset="0"/>
            </a:endParaRPr>
          </a:p>
        </p:txBody>
      </p:sp>
      <p:sp>
        <p:nvSpPr>
          <p:cNvPr id="80943" name="Rectangle 47"/>
          <p:cNvSpPr>
            <a:spLocks noChangeArrowheads="1"/>
          </p:cNvSpPr>
          <p:nvPr/>
        </p:nvSpPr>
        <p:spPr bwMode="auto">
          <a:xfrm>
            <a:off x="6948488" y="5516563"/>
            <a:ext cx="2052637" cy="46990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prstDash val="sysDot"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en-US" sz="2400" b="1" i="1">
                <a:latin typeface="Arial" charset="0"/>
              </a:rPr>
              <a:t>MC = </a:t>
            </a:r>
            <a:r>
              <a:rPr lang="el-GR" b="1" i="1">
                <a:latin typeface="Arial" charset="0"/>
              </a:rPr>
              <a:t>Δ</a:t>
            </a:r>
            <a:r>
              <a:rPr lang="en-US" sz="2400" b="1" i="1">
                <a:latin typeface="Arial" charset="0"/>
              </a:rPr>
              <a:t>TC/</a:t>
            </a:r>
            <a:r>
              <a:rPr lang="el-GR" b="1" i="1">
                <a:latin typeface="Arial" charset="0"/>
              </a:rPr>
              <a:t>Δ</a:t>
            </a:r>
            <a:r>
              <a:rPr lang="en-US" sz="2400" b="1" i="1">
                <a:latin typeface="Arial" charset="0"/>
              </a:rPr>
              <a:t>Q</a:t>
            </a:r>
            <a:endParaRPr lang="ru-RU" sz="2400" b="1" i="1">
              <a:latin typeface="Arial" charset="0"/>
            </a:endParaRPr>
          </a:p>
        </p:txBody>
      </p:sp>
      <p:sp>
        <p:nvSpPr>
          <p:cNvPr id="80944" name="Freeform 48"/>
          <p:cNvSpPr>
            <a:spLocks/>
          </p:cNvSpPr>
          <p:nvPr/>
        </p:nvSpPr>
        <p:spPr bwMode="auto">
          <a:xfrm>
            <a:off x="2555875" y="3860800"/>
            <a:ext cx="2736850" cy="2303463"/>
          </a:xfrm>
          <a:custGeom>
            <a:avLst/>
            <a:gdLst>
              <a:gd name="T0" fmla="*/ 0 w 1497"/>
              <a:gd name="T1" fmla="*/ 2127626 h 1179"/>
              <a:gd name="T2" fmla="*/ 415007 w 1497"/>
              <a:gd name="T3" fmla="*/ 2303463 h 1179"/>
              <a:gd name="T4" fmla="*/ 830013 w 1497"/>
              <a:gd name="T5" fmla="*/ 2303463 h 1179"/>
              <a:gd name="T6" fmla="*/ 1160922 w 1497"/>
              <a:gd name="T7" fmla="*/ 1949835 h 1179"/>
              <a:gd name="T8" fmla="*/ 1824567 w 1497"/>
              <a:gd name="T9" fmla="*/ 1240627 h 1179"/>
              <a:gd name="T10" fmla="*/ 2488212 w 1497"/>
              <a:gd name="T11" fmla="*/ 353627 h 1179"/>
              <a:gd name="T12" fmla="*/ 2736850 w 1497"/>
              <a:gd name="T13" fmla="*/ 0 h 117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97"/>
              <a:gd name="T22" fmla="*/ 0 h 1179"/>
              <a:gd name="T23" fmla="*/ 1497 w 1497"/>
              <a:gd name="T24" fmla="*/ 1179 h 117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97" h="1179">
                <a:moveTo>
                  <a:pt x="0" y="1089"/>
                </a:moveTo>
                <a:lnTo>
                  <a:pt x="227" y="1179"/>
                </a:lnTo>
                <a:lnTo>
                  <a:pt x="454" y="1179"/>
                </a:lnTo>
                <a:lnTo>
                  <a:pt x="635" y="998"/>
                </a:lnTo>
                <a:lnTo>
                  <a:pt x="998" y="635"/>
                </a:lnTo>
                <a:lnTo>
                  <a:pt x="1361" y="181"/>
                </a:lnTo>
                <a:lnTo>
                  <a:pt x="1497" y="0"/>
                </a:lnTo>
              </a:path>
            </a:pathLst>
          </a:custGeom>
          <a:noFill/>
          <a:ln w="57150">
            <a:solidFill>
              <a:schemeClr val="tx2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72" name="Rectangle 52"/>
          <p:cNvSpPr>
            <a:spLocks noChangeArrowheads="1"/>
          </p:cNvSpPr>
          <p:nvPr/>
        </p:nvSpPr>
        <p:spPr bwMode="auto">
          <a:xfrm>
            <a:off x="395288" y="260350"/>
            <a:ext cx="426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 b="1">
                <a:latin typeface="Arial" charset="0"/>
              </a:rPr>
              <a:t>Рисунок 3. Кривые общих, средних </a:t>
            </a:r>
            <a:br>
              <a:rPr lang="ru-RU" b="1">
                <a:latin typeface="Arial" charset="0"/>
              </a:rPr>
            </a:br>
            <a:r>
              <a:rPr lang="ru-RU" b="1">
                <a:latin typeface="Arial" charset="0"/>
              </a:rPr>
              <a:t>и предельных издержек</a:t>
            </a:r>
            <a:r>
              <a:rPr lang="ru-RU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84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7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7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77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7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0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80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80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0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80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77866" grpId="0" animBg="1"/>
      <p:bldP spid="12" grpId="0"/>
      <p:bldP spid="77868" grpId="0" animBg="1"/>
      <p:bldP spid="77869" grpId="0" animBg="1"/>
      <p:bldP spid="22" grpId="0"/>
      <p:bldP spid="77871" grpId="0" animBg="1"/>
      <p:bldP spid="77874" grpId="0" animBg="1"/>
      <p:bldP spid="24" grpId="0"/>
      <p:bldP spid="77876" grpId="0" animBg="1"/>
      <p:bldP spid="77878" grpId="0" animBg="1"/>
      <p:bldP spid="26" grpId="0"/>
      <p:bldP spid="77880" grpId="0" animBg="1"/>
      <p:bldP spid="27" grpId="0"/>
      <p:bldP spid="2" grpId="0" animBg="1"/>
      <p:bldP spid="80940" grpId="0" animBg="1"/>
      <p:bldP spid="80943" grpId="0" animBg="1"/>
      <p:bldP spid="809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>
                <a:latin typeface="Arial" charset="0"/>
              </a:rPr>
              <a:t>План лекции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latin typeface="Arial" charset="0"/>
              </a:rPr>
              <a:t>1. Экономическое содержание издержек. Виды и структура издержек предприятия (фирмы) </a:t>
            </a:r>
          </a:p>
          <a:p>
            <a:r>
              <a:rPr lang="ru-RU">
                <a:latin typeface="Arial" charset="0"/>
              </a:rPr>
              <a:t>2. Себестоимость и классификация затрат </a:t>
            </a:r>
          </a:p>
          <a:p>
            <a:r>
              <a:rPr lang="ru-RU">
                <a:latin typeface="Arial" charset="0"/>
              </a:rPr>
              <a:t>3. Выручка и прибыль. Принципы максимизации прибыли. Эффекты масштаба</a:t>
            </a:r>
            <a:r>
              <a:rPr lang="ru-RU"/>
              <a:t>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5850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>
          <a:xfrm>
            <a:off x="642938" y="214313"/>
            <a:ext cx="8713787" cy="936625"/>
          </a:xfrm>
        </p:spPr>
        <p:txBody>
          <a:bodyPr/>
          <a:lstStyle/>
          <a:p>
            <a:r>
              <a:rPr lang="ru-RU" sz="2800" b="1" smtClean="0">
                <a:solidFill>
                  <a:schemeClr val="tx1"/>
                </a:solidFill>
              </a:rPr>
              <a:t>Пример расчета издержек производства</a:t>
            </a:r>
          </a:p>
        </p:txBody>
      </p:sp>
      <p:graphicFrame>
        <p:nvGraphicFramePr>
          <p:cNvPr id="1026" name="Object 4"/>
          <p:cNvGraphicFramePr>
            <a:graphicFrameLocks noGrp="1" noChangeAspect="1"/>
          </p:cNvGraphicFramePr>
          <p:nvPr>
            <p:ph type="tbl" idx="1"/>
          </p:nvPr>
        </p:nvGraphicFramePr>
        <p:xfrm>
          <a:off x="357188" y="1554163"/>
          <a:ext cx="8786812" cy="5303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Документ" r:id="rId3" imgW="5292000" imgH="3814920" progId="Word.Document.8">
                  <p:embed/>
                </p:oleObj>
              </mc:Choice>
              <mc:Fallback>
                <p:oleObj name="Документ" r:id="rId3" imgW="5292000" imgH="38149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1554163"/>
                        <a:ext cx="8786812" cy="5303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685800" y="152400"/>
            <a:ext cx="7772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endParaRPr lang="ru-RU" sz="2500" b="1"/>
          </a:p>
        </p:txBody>
      </p:sp>
    </p:spTree>
    <p:extLst>
      <p:ext uri="{BB962C8B-B14F-4D97-AF65-F5344CB8AC3E}">
        <p14:creationId xmlns:p14="http://schemas.microsoft.com/office/powerpoint/2010/main" val="1545373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571500"/>
            <a:ext cx="8501062" cy="576263"/>
          </a:xfrm>
        </p:spPr>
        <p:txBody>
          <a:bodyPr/>
          <a:lstStyle/>
          <a:p>
            <a:r>
              <a:rPr lang="ru-RU" sz="2800" b="1" smtClean="0">
                <a:solidFill>
                  <a:schemeClr val="tx1"/>
                </a:solidFill>
              </a:rPr>
              <a:t>Пример расчета издержек производства</a:t>
            </a:r>
            <a:r>
              <a:rPr lang="ru-RU" sz="280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642938" y="1543050"/>
          <a:ext cx="8501062" cy="522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Документ" r:id="rId3" imgW="5477400" imgH="3814920" progId="Word.Document.8">
                  <p:embed/>
                </p:oleObj>
              </mc:Choice>
              <mc:Fallback>
                <p:oleObj name="Документ" r:id="rId3" imgW="5477400" imgH="38149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1543050"/>
                        <a:ext cx="8501062" cy="5224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19266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8691697"/>
              </p:ext>
            </p:extLst>
          </p:nvPr>
        </p:nvGraphicFramePr>
        <p:xfrm>
          <a:off x="395536" y="2276872"/>
          <a:ext cx="8640960" cy="3208392"/>
        </p:xfrm>
        <a:graphic>
          <a:graphicData uri="http://schemas.openxmlformats.org/drawingml/2006/table">
            <a:tbl>
              <a:tblPr/>
              <a:tblGrid>
                <a:gridCol w="1080120"/>
                <a:gridCol w="1080120"/>
                <a:gridCol w="1080120"/>
                <a:gridCol w="1080120"/>
                <a:gridCol w="1080120"/>
                <a:gridCol w="1080120"/>
                <a:gridCol w="1080120"/>
                <a:gridCol w="1080120"/>
              </a:tblGrid>
              <a:tr h="534732">
                <a:tc>
                  <a:txBody>
                    <a:bodyPr/>
                    <a:lstStyle/>
                    <a:p>
                      <a:pPr algn="ctr" fontAlgn="t"/>
                      <a:r>
                        <a:rPr lang="en-US" b="1" i="0" dirty="0">
                          <a:effectLst/>
                        </a:rPr>
                        <a:t>Q</a:t>
                      </a:r>
                      <a:endParaRPr lang="en-US" b="0" i="0" dirty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b="1" i="0">
                          <a:effectLst/>
                        </a:rPr>
                        <a:t>TC</a:t>
                      </a:r>
                      <a:endParaRPr lang="en-US" b="0" i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b="1" i="0" dirty="0">
                          <a:effectLst/>
                        </a:rPr>
                        <a:t>FC</a:t>
                      </a:r>
                      <a:endParaRPr lang="en-US" b="0" i="0" dirty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b="1" i="0">
                          <a:effectLst/>
                        </a:rPr>
                        <a:t>VC</a:t>
                      </a:r>
                      <a:endParaRPr lang="en-US" b="0" i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b="1" i="0">
                          <a:effectLst/>
                        </a:rPr>
                        <a:t>AFC</a:t>
                      </a:r>
                      <a:endParaRPr lang="en-US" b="0" i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b="1" i="0">
                          <a:effectLst/>
                        </a:rPr>
                        <a:t>AVC</a:t>
                      </a:r>
                      <a:endParaRPr lang="en-US" b="0" i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b="1" i="0">
                          <a:effectLst/>
                        </a:rPr>
                        <a:t>ATC</a:t>
                      </a:r>
                      <a:endParaRPr lang="en-US" b="0" i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b="1" i="0">
                          <a:effectLst/>
                        </a:rPr>
                        <a:t>MC</a:t>
                      </a:r>
                      <a:endParaRPr lang="en-US" b="0" i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4732"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>
                          <a:effectLst/>
                        </a:rPr>
                        <a:t>0</a:t>
                      </a:r>
                      <a:endParaRPr lang="ru-RU" b="0" i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4732"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>
                          <a:effectLst/>
                        </a:rPr>
                        <a:t>1</a:t>
                      </a:r>
                      <a:endParaRPr lang="ru-RU" b="0" i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148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4732"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>
                          <a:effectLst/>
                        </a:rPr>
                        <a:t>2</a:t>
                      </a:r>
                      <a:endParaRPr lang="ru-RU" b="0" i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64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28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4732"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>
                          <a:effectLst/>
                        </a:rPr>
                        <a:t>3</a:t>
                      </a:r>
                      <a:endParaRPr lang="ru-RU" b="0" i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66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4732">
                <a:tc>
                  <a:txBody>
                    <a:bodyPr/>
                    <a:lstStyle/>
                    <a:p>
                      <a:pPr algn="ctr" fontAlgn="t"/>
                      <a:r>
                        <a:rPr lang="ru-RU" b="1" i="0">
                          <a:effectLst/>
                        </a:rPr>
                        <a:t>4</a:t>
                      </a:r>
                      <a:endParaRPr lang="ru-RU" b="0" i="0">
                        <a:effectLst/>
                      </a:endParaRP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224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b="0" i="0" dirty="0">
                          <a:effectLst/>
                        </a:rPr>
                        <a:t> </a:t>
                      </a:r>
                    </a:p>
                  </a:txBody>
                  <a:tcPr marL="38100" marR="38100" marT="76200" marB="76200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Рассчитайте издержки и заполните таблицу: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11789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Times New Roman" pitchFamily="18" charset="0"/>
              <a:cs typeface="Times New Roman" pitchFamily="18" charset="0"/>
            </a:endParaRPr>
          </a:p>
          <a:p>
            <a:r>
              <a:rPr lang="ru-RU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ru-RU"/>
              <a:t> Себестоимость и классификация затрат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1722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304800"/>
            <a:ext cx="8243887" cy="1112838"/>
          </a:xfrm>
        </p:spPr>
        <p:txBody>
          <a:bodyPr/>
          <a:lstStyle/>
          <a:p>
            <a:r>
              <a:rPr lang="ru-RU" b="1"/>
              <a:t>Себестоимость продукции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ru-RU" sz="2800" b="1"/>
              <a:t>Себестоимость</a:t>
            </a:r>
            <a:r>
              <a:rPr lang="ru-RU" sz="2800"/>
              <a:t> </a:t>
            </a:r>
            <a:r>
              <a:rPr lang="ru-RU" sz="2800" b="1"/>
              <a:t>продукции</a:t>
            </a:r>
            <a:r>
              <a:rPr lang="ru-RU" sz="2800"/>
              <a:t> — это денежное выражение текущих затрат на производство и реализацию продукции конкретного предприятия (фирмы). </a:t>
            </a:r>
          </a:p>
          <a:p>
            <a:r>
              <a:rPr lang="ru-RU" sz="2800" b="1"/>
              <a:t>калькуляция себестоимости выпускаемой продукции</a:t>
            </a:r>
            <a:r>
              <a:rPr lang="ru-RU" sz="2800"/>
              <a:t> включает в себя </a:t>
            </a:r>
            <a:r>
              <a:rPr lang="ru-RU" sz="2800" b="1"/>
              <a:t>затраты на сырье и материалы, оплату труда, отчисления на социальные нужды, амортизацию основных фондов, прочие расходы. </a:t>
            </a:r>
          </a:p>
          <a:p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29148098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323850" y="1125538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ru-RU" sz="2800">
                <a:solidFill>
                  <a:srgbClr val="333399"/>
                </a:solidFill>
              </a:rPr>
              <a:t>Расчет себестоимости по экономическим элементам затрат (смета затрат)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FD2755B5-FBD9-4D4D-BD72-A01AB8EA600E}" type="slidenum">
              <a:rPr lang="ru-RU" sz="1800"/>
              <a:pPr algn="l" eaLnBrk="1" hangingPunct="1">
                <a:spcBef>
                  <a:spcPct val="0"/>
                </a:spcBef>
              </a:pPr>
              <a:t>25</a:t>
            </a:fld>
            <a:endParaRPr lang="ru-RU" sz="1800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indent="6223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/>
              <a:t>    </a:t>
            </a:r>
          </a:p>
          <a:p>
            <a:pPr eaLnBrk="1" hangingPunct="1"/>
            <a:r>
              <a:rPr lang="ru-RU" sz="2400"/>
              <a:t>	Смета затрат на производство и реализацию продукции составляется в целях определения общей суммы затрат предприятия (по экономическим элементам).</a:t>
            </a:r>
          </a:p>
        </p:txBody>
      </p:sp>
    </p:spTree>
    <p:extLst>
      <p:ext uri="{BB962C8B-B14F-4D97-AF65-F5344CB8AC3E}">
        <p14:creationId xmlns:p14="http://schemas.microsoft.com/office/powerpoint/2010/main" val="420399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/>
          <p:cNvSpPr>
            <a:spLocks noChangeShapeType="1"/>
          </p:cNvSpPr>
          <p:nvPr/>
        </p:nvSpPr>
        <p:spPr bwMode="auto">
          <a:xfrm>
            <a:off x="323850" y="1125538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ru-RU" sz="2800">
                <a:solidFill>
                  <a:srgbClr val="333399"/>
                </a:solidFill>
              </a:rPr>
              <a:t>Расчет себестоимости по экономическим элементам затрат (смета затрат)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CC0CAC0E-DBF6-493B-AC24-C9B15A398AB1}" type="slidenum">
              <a:rPr lang="ru-RU" sz="1800"/>
              <a:pPr algn="l" eaLnBrk="1" hangingPunct="1">
                <a:spcBef>
                  <a:spcPct val="0"/>
                </a:spcBef>
              </a:pPr>
              <a:t>26</a:t>
            </a:fld>
            <a:endParaRPr lang="ru-RU" sz="180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indent="6223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/>
              <a:t>    </a:t>
            </a:r>
          </a:p>
          <a:p>
            <a:pPr eaLnBrk="1" hangingPunct="1"/>
            <a:r>
              <a:rPr lang="ru-RU" sz="2400"/>
              <a:t>	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124075" y="1412875"/>
            <a:ext cx="4500563" cy="468313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indent="182563" algn="ctr"/>
            <a:r>
              <a:rPr lang="ru-RU"/>
              <a:t>Смета затрат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276600" y="2241550"/>
            <a:ext cx="3348038" cy="466725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/>
              <a:t>Материальные затраты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3276600" y="2908300"/>
            <a:ext cx="3348038" cy="466725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/>
              <a:t>Затраты на оплаты труда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3276600" y="3608388"/>
            <a:ext cx="3132138" cy="468312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/>
              <a:t>Единый социальный налог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3276600" y="4329113"/>
            <a:ext cx="3348038" cy="504825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/>
              <a:t>Амортизация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3276600" y="5121275"/>
            <a:ext cx="3348038" cy="1187450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/>
              <a:t>Прочие затраты (налоги, </a:t>
            </a:r>
          </a:p>
          <a:p>
            <a:pPr algn="ctr"/>
            <a:r>
              <a:rPr lang="ru-RU"/>
              <a:t>аренды, командировочные,</a:t>
            </a:r>
          </a:p>
          <a:p>
            <a:pPr algn="ctr"/>
            <a:r>
              <a:rPr lang="ru-RU"/>
              <a:t> услуги связи и т.д.) </a:t>
            </a:r>
          </a:p>
        </p:txBody>
      </p:sp>
      <p:sp>
        <p:nvSpPr>
          <p:cNvPr id="20492" name="Line 13"/>
          <p:cNvSpPr>
            <a:spLocks noChangeShapeType="1"/>
          </p:cNvSpPr>
          <p:nvPr/>
        </p:nvSpPr>
        <p:spPr bwMode="auto">
          <a:xfrm>
            <a:off x="2339975" y="1881188"/>
            <a:ext cx="0" cy="381635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0493" name="Line 14"/>
          <p:cNvSpPr>
            <a:spLocks noChangeShapeType="1"/>
          </p:cNvSpPr>
          <p:nvPr/>
        </p:nvSpPr>
        <p:spPr bwMode="auto">
          <a:xfrm>
            <a:off x="2339975" y="5697538"/>
            <a:ext cx="936625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0494" name="Line 15"/>
          <p:cNvSpPr>
            <a:spLocks noChangeShapeType="1"/>
          </p:cNvSpPr>
          <p:nvPr/>
        </p:nvSpPr>
        <p:spPr bwMode="auto">
          <a:xfrm>
            <a:off x="2339975" y="4545013"/>
            <a:ext cx="936625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0495" name="Line 16"/>
          <p:cNvSpPr>
            <a:spLocks noChangeShapeType="1"/>
          </p:cNvSpPr>
          <p:nvPr/>
        </p:nvSpPr>
        <p:spPr bwMode="auto">
          <a:xfrm>
            <a:off x="2339975" y="3860800"/>
            <a:ext cx="936625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0496" name="Line 17"/>
          <p:cNvSpPr>
            <a:spLocks noChangeShapeType="1"/>
          </p:cNvSpPr>
          <p:nvPr/>
        </p:nvSpPr>
        <p:spPr bwMode="auto">
          <a:xfrm>
            <a:off x="2339975" y="3105150"/>
            <a:ext cx="936625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0497" name="Line 18"/>
          <p:cNvSpPr>
            <a:spLocks noChangeShapeType="1"/>
          </p:cNvSpPr>
          <p:nvPr/>
        </p:nvSpPr>
        <p:spPr bwMode="auto">
          <a:xfrm>
            <a:off x="2339975" y="2420938"/>
            <a:ext cx="936625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90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>
            <a:off x="323850" y="1125538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ru-RU" sz="2800">
                <a:solidFill>
                  <a:srgbClr val="333399"/>
                </a:solidFill>
              </a:rPr>
              <a:t>Расчет себестоимости по экономическим элементам затрат (смета затрат)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5BB4376B-8280-48B8-831E-FC9166A6FB1B}" type="slidenum">
              <a:rPr lang="ru-RU" sz="1800"/>
              <a:pPr algn="l" eaLnBrk="1" hangingPunct="1">
                <a:spcBef>
                  <a:spcPct val="0"/>
                </a:spcBef>
              </a:pPr>
              <a:t>27</a:t>
            </a:fld>
            <a:endParaRPr lang="ru-RU" sz="1800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indent="6223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/>
              <a:t>    </a:t>
            </a:r>
          </a:p>
          <a:p>
            <a:pPr eaLnBrk="1" hangingPunct="1"/>
            <a:r>
              <a:rPr lang="ru-RU" sz="2400"/>
              <a:t>	</a:t>
            </a:r>
          </a:p>
        </p:txBody>
      </p:sp>
      <p:sp>
        <p:nvSpPr>
          <p:cNvPr id="21510" name="Rectangle 18"/>
          <p:cNvSpPr>
            <a:spLocks noChangeArrowheads="1"/>
          </p:cNvSpPr>
          <p:nvPr/>
        </p:nvSpPr>
        <p:spPr bwMode="auto">
          <a:xfrm>
            <a:off x="1655763" y="1412875"/>
            <a:ext cx="6408737" cy="360363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/>
              <a:t>Взаимосвязь сметы затрат с разделами бизнес-плана</a:t>
            </a:r>
          </a:p>
        </p:txBody>
      </p:sp>
      <p:sp>
        <p:nvSpPr>
          <p:cNvPr id="21511" name="Rectangle 19"/>
          <p:cNvSpPr>
            <a:spLocks noChangeArrowheads="1"/>
          </p:cNvSpPr>
          <p:nvPr/>
        </p:nvSpPr>
        <p:spPr bwMode="auto">
          <a:xfrm>
            <a:off x="3527425" y="2924175"/>
            <a:ext cx="2484438" cy="1333500"/>
          </a:xfrm>
          <a:prstGeom prst="rect">
            <a:avLst/>
          </a:prstGeom>
          <a:solidFill>
            <a:srgbClr val="CCFFCC"/>
          </a:solidFill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/>
              <a:t>План по </a:t>
            </a:r>
          </a:p>
          <a:p>
            <a:pPr algn="ctr"/>
            <a:r>
              <a:rPr lang="ru-RU"/>
              <a:t>себестоимости,</a:t>
            </a:r>
          </a:p>
          <a:p>
            <a:pPr algn="ctr"/>
            <a:r>
              <a:rPr lang="ru-RU"/>
              <a:t>прибыли и </a:t>
            </a:r>
          </a:p>
          <a:p>
            <a:pPr algn="ctr"/>
            <a:r>
              <a:rPr lang="ru-RU"/>
              <a:t>рентабельности</a:t>
            </a:r>
          </a:p>
        </p:txBody>
      </p:sp>
      <p:sp>
        <p:nvSpPr>
          <p:cNvPr id="21512" name="Rectangle 20"/>
          <p:cNvSpPr>
            <a:spLocks noChangeArrowheads="1"/>
          </p:cNvSpPr>
          <p:nvPr/>
        </p:nvSpPr>
        <p:spPr bwMode="auto">
          <a:xfrm>
            <a:off x="6335713" y="1916113"/>
            <a:ext cx="2484437" cy="1008062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indent="182563" algn="ctr"/>
            <a:r>
              <a:rPr lang="ru-RU"/>
              <a:t>План инвестиций и</a:t>
            </a:r>
          </a:p>
          <a:p>
            <a:pPr indent="182563" algn="ctr"/>
            <a:r>
              <a:rPr lang="ru-RU"/>
              <a:t>капитального</a:t>
            </a:r>
          </a:p>
          <a:p>
            <a:pPr indent="182563" algn="ctr"/>
            <a:r>
              <a:rPr lang="ru-RU"/>
              <a:t>ремонта</a:t>
            </a:r>
          </a:p>
        </p:txBody>
      </p:sp>
      <p:sp>
        <p:nvSpPr>
          <p:cNvPr id="21513" name="Rectangle 21"/>
          <p:cNvSpPr>
            <a:spLocks noChangeArrowheads="1"/>
          </p:cNvSpPr>
          <p:nvPr/>
        </p:nvSpPr>
        <p:spPr bwMode="auto">
          <a:xfrm>
            <a:off x="6335713" y="3176588"/>
            <a:ext cx="2484437" cy="1081087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indent="182563" algn="ctr"/>
            <a:r>
              <a:rPr lang="ru-RU"/>
              <a:t>План по материально-</a:t>
            </a:r>
          </a:p>
          <a:p>
            <a:pPr indent="182563" algn="ctr"/>
            <a:r>
              <a:rPr lang="ru-RU"/>
              <a:t>техническому</a:t>
            </a:r>
          </a:p>
          <a:p>
            <a:pPr indent="182563" algn="ctr"/>
            <a:r>
              <a:rPr lang="ru-RU"/>
              <a:t>снабжению</a:t>
            </a:r>
          </a:p>
        </p:txBody>
      </p:sp>
      <p:sp>
        <p:nvSpPr>
          <p:cNvPr id="21514" name="Rectangle 22"/>
          <p:cNvSpPr>
            <a:spLocks noChangeArrowheads="1"/>
          </p:cNvSpPr>
          <p:nvPr/>
        </p:nvSpPr>
        <p:spPr bwMode="auto">
          <a:xfrm>
            <a:off x="6335713" y="4616450"/>
            <a:ext cx="2484437" cy="1152525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indent="182563" algn="ctr"/>
            <a:r>
              <a:rPr lang="ru-RU"/>
              <a:t>План по труду </a:t>
            </a:r>
          </a:p>
          <a:p>
            <a:pPr indent="182563" algn="ctr"/>
            <a:r>
              <a:rPr lang="ru-RU"/>
              <a:t>и заработной плате</a:t>
            </a:r>
          </a:p>
        </p:txBody>
      </p:sp>
      <p:sp>
        <p:nvSpPr>
          <p:cNvPr id="21515" name="Rectangle 23"/>
          <p:cNvSpPr>
            <a:spLocks noChangeArrowheads="1"/>
          </p:cNvSpPr>
          <p:nvPr/>
        </p:nvSpPr>
        <p:spPr bwMode="auto">
          <a:xfrm>
            <a:off x="577850" y="1916113"/>
            <a:ext cx="2446338" cy="1008062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/>
              <a:t>План производства</a:t>
            </a:r>
          </a:p>
          <a:p>
            <a:pPr algn="ctr"/>
            <a:r>
              <a:rPr lang="ru-RU"/>
              <a:t>и реализации </a:t>
            </a:r>
          </a:p>
          <a:p>
            <a:pPr algn="ctr"/>
            <a:r>
              <a:rPr lang="ru-RU"/>
              <a:t>продукции</a:t>
            </a:r>
          </a:p>
        </p:txBody>
      </p:sp>
      <p:sp>
        <p:nvSpPr>
          <p:cNvPr id="21516" name="Rectangle 24"/>
          <p:cNvSpPr>
            <a:spLocks noChangeArrowheads="1"/>
          </p:cNvSpPr>
          <p:nvPr/>
        </p:nvSpPr>
        <p:spPr bwMode="auto">
          <a:xfrm>
            <a:off x="577850" y="3176588"/>
            <a:ext cx="2446338" cy="1081087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algn="ctr"/>
            <a:r>
              <a:rPr lang="ru-RU"/>
              <a:t>План технического</a:t>
            </a:r>
          </a:p>
          <a:p>
            <a:pPr algn="ctr"/>
            <a:r>
              <a:rPr lang="ru-RU"/>
              <a:t>развития</a:t>
            </a:r>
          </a:p>
          <a:p>
            <a:pPr algn="ctr"/>
            <a:r>
              <a:rPr lang="ru-RU"/>
              <a:t>предприятия</a:t>
            </a:r>
          </a:p>
        </p:txBody>
      </p:sp>
      <p:sp>
        <p:nvSpPr>
          <p:cNvPr id="21517" name="Rectangle 25"/>
          <p:cNvSpPr>
            <a:spLocks noChangeArrowheads="1"/>
          </p:cNvSpPr>
          <p:nvPr/>
        </p:nvSpPr>
        <p:spPr bwMode="auto">
          <a:xfrm>
            <a:off x="577850" y="4616450"/>
            <a:ext cx="2446338" cy="1152525"/>
          </a:xfrm>
          <a:prstGeom prst="rect">
            <a:avLst/>
          </a:prstGeom>
          <a:noFill/>
          <a:ln w="3175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indent="182563" algn="ctr"/>
            <a:r>
              <a:rPr lang="ru-RU"/>
              <a:t>Финансовый план</a:t>
            </a:r>
          </a:p>
        </p:txBody>
      </p:sp>
      <p:sp>
        <p:nvSpPr>
          <p:cNvPr id="21518" name="Line 26"/>
          <p:cNvSpPr>
            <a:spLocks noChangeShapeType="1"/>
          </p:cNvSpPr>
          <p:nvPr/>
        </p:nvSpPr>
        <p:spPr bwMode="auto">
          <a:xfrm flipV="1">
            <a:off x="6011863" y="2528888"/>
            <a:ext cx="323850" cy="395287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1519" name="Line 27"/>
          <p:cNvSpPr>
            <a:spLocks noChangeShapeType="1"/>
          </p:cNvSpPr>
          <p:nvPr/>
        </p:nvSpPr>
        <p:spPr bwMode="auto">
          <a:xfrm flipH="1" flipV="1">
            <a:off x="3024188" y="2528888"/>
            <a:ext cx="503237" cy="395287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1520" name="Line 28"/>
          <p:cNvSpPr>
            <a:spLocks noChangeShapeType="1"/>
          </p:cNvSpPr>
          <p:nvPr/>
        </p:nvSpPr>
        <p:spPr bwMode="auto">
          <a:xfrm flipH="1">
            <a:off x="3024188" y="4257675"/>
            <a:ext cx="503237" cy="75565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1521" name="Line 29"/>
          <p:cNvSpPr>
            <a:spLocks noChangeShapeType="1"/>
          </p:cNvSpPr>
          <p:nvPr/>
        </p:nvSpPr>
        <p:spPr bwMode="auto">
          <a:xfrm flipH="1">
            <a:off x="3024188" y="3716338"/>
            <a:ext cx="503237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1522" name="Line 30"/>
          <p:cNvSpPr>
            <a:spLocks noChangeShapeType="1"/>
          </p:cNvSpPr>
          <p:nvPr/>
        </p:nvSpPr>
        <p:spPr bwMode="auto">
          <a:xfrm>
            <a:off x="6011863" y="3716338"/>
            <a:ext cx="32385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1523" name="Line 31"/>
          <p:cNvSpPr>
            <a:spLocks noChangeShapeType="1"/>
          </p:cNvSpPr>
          <p:nvPr/>
        </p:nvSpPr>
        <p:spPr bwMode="auto">
          <a:xfrm>
            <a:off x="6011863" y="4257675"/>
            <a:ext cx="323850" cy="75565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9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2"/>
          <p:cNvSpPr>
            <a:spLocks noChangeShapeType="1"/>
          </p:cNvSpPr>
          <p:nvPr/>
        </p:nvSpPr>
        <p:spPr bwMode="auto">
          <a:xfrm>
            <a:off x="323850" y="1125538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ru-RU" sz="2800">
              <a:solidFill>
                <a:srgbClr val="333399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sz="2800">
                <a:solidFill>
                  <a:srgbClr val="333399"/>
                </a:solidFill>
              </a:rPr>
              <a:t>Сущность калькулирования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928A00F5-90F7-4342-84AE-7F22EDD9083F}" type="slidenum">
              <a:rPr lang="ru-RU" sz="1800"/>
              <a:pPr algn="l" eaLnBrk="1" hangingPunct="1">
                <a:spcBef>
                  <a:spcPct val="0"/>
                </a:spcBef>
              </a:pPr>
              <a:t>28</a:t>
            </a:fld>
            <a:endParaRPr lang="ru-RU" sz="1800"/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indent="6223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/>
              <a:t>    </a:t>
            </a:r>
          </a:p>
          <a:p>
            <a:pPr eaLnBrk="1" hangingPunct="1"/>
            <a:r>
              <a:rPr lang="ru-RU" sz="2400" i="1"/>
              <a:t>      Калькулирование</a:t>
            </a:r>
            <a:r>
              <a:rPr lang="ru-RU" sz="2400"/>
              <a:t> представляет собой систему расчетов, с помощью которых определяются затраты на единицу продукции и на всю продукцию как по всем статьям расходов в целом, так и по отдельным статьям. </a:t>
            </a:r>
          </a:p>
        </p:txBody>
      </p:sp>
    </p:spTree>
    <p:extLst>
      <p:ext uri="{BB962C8B-B14F-4D97-AF65-F5344CB8AC3E}">
        <p14:creationId xmlns:p14="http://schemas.microsoft.com/office/powerpoint/2010/main" val="9673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2"/>
          <p:cNvSpPr>
            <a:spLocks noChangeShapeType="1"/>
          </p:cNvSpPr>
          <p:nvPr/>
        </p:nvSpPr>
        <p:spPr bwMode="auto">
          <a:xfrm>
            <a:off x="323850" y="1125538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ru-RU" sz="2800">
              <a:solidFill>
                <a:srgbClr val="333399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sz="2800">
                <a:solidFill>
                  <a:srgbClr val="333399"/>
                </a:solidFill>
              </a:rPr>
              <a:t>Сущность калькулирования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AAC7FED1-A28F-4B8F-B81D-4C8357BF7A2B}" type="slidenum">
              <a:rPr lang="ru-RU" sz="1800"/>
              <a:pPr algn="l" eaLnBrk="1" hangingPunct="1">
                <a:spcBef>
                  <a:spcPct val="0"/>
                </a:spcBef>
              </a:pPr>
              <a:t>29</a:t>
            </a:fld>
            <a:endParaRPr lang="ru-RU" sz="1800"/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indent="622300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/>
              <a:t>    </a:t>
            </a:r>
          </a:p>
          <a:p>
            <a:pPr eaLnBrk="1" hangingPunct="1"/>
            <a:r>
              <a:rPr lang="ru-RU" sz="2400" i="1"/>
              <a:t>      </a:t>
            </a:r>
            <a:r>
              <a:rPr lang="ru-RU" sz="2400"/>
              <a:t>Метод определения себестоимости единицы отдельных видов продукции называется </a:t>
            </a:r>
            <a:r>
              <a:rPr lang="ru-RU" sz="2400" i="1"/>
              <a:t>калькуляцией.</a:t>
            </a:r>
            <a:r>
              <a:rPr lang="ru-RU" sz="2400"/>
              <a:t> </a:t>
            </a:r>
          </a:p>
          <a:p>
            <a:pPr eaLnBrk="1" hangingPunct="1"/>
            <a:r>
              <a:rPr lang="ru-RU" sz="2400"/>
              <a:t>       Калькуляции разрабатываются на единицу каждого вида продукции. </a:t>
            </a:r>
          </a:p>
          <a:p>
            <a:pPr eaLnBrk="1" hangingPunct="1"/>
            <a:r>
              <a:rPr lang="ru-RU" sz="2400"/>
              <a:t>       Калькуляция - основной исходный документ при разработке научно обоснованных цен.	</a:t>
            </a:r>
          </a:p>
        </p:txBody>
      </p:sp>
    </p:spTree>
    <p:extLst>
      <p:ext uri="{BB962C8B-B14F-4D97-AF65-F5344CB8AC3E}">
        <p14:creationId xmlns:p14="http://schemas.microsoft.com/office/powerpoint/2010/main" val="54965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>
              <a:latin typeface="Arial" charset="0"/>
            </a:endParaRPr>
          </a:p>
          <a:p>
            <a:endParaRPr lang="ru-RU">
              <a:latin typeface="Arial" charset="0"/>
            </a:endParaRPr>
          </a:p>
          <a:p>
            <a:endParaRPr lang="ru-RU">
              <a:latin typeface="Arial" charset="0"/>
            </a:endParaRPr>
          </a:p>
          <a:p>
            <a:r>
              <a:rPr lang="ru-RU">
                <a:latin typeface="Arial" charset="0"/>
              </a:rPr>
              <a:t>1. Экономическое содержание издержек. Виды и структура издержек предприятия (фирмы)</a:t>
            </a:r>
            <a:r>
              <a:rPr lang="ru-RU"/>
              <a:t>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0049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2"/>
          <p:cNvSpPr>
            <a:spLocks noChangeShapeType="1"/>
          </p:cNvSpPr>
          <p:nvPr/>
        </p:nvSpPr>
        <p:spPr bwMode="auto">
          <a:xfrm>
            <a:off x="323850" y="1125538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ru-RU" sz="2800">
              <a:solidFill>
                <a:srgbClr val="333399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sz="2800">
                <a:solidFill>
                  <a:srgbClr val="333399"/>
                </a:solidFill>
              </a:rPr>
              <a:t>Калькуляционные статьи затрат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AAE442AD-F389-4EDB-A1C8-B55D7A2FBEC8}" type="slidenum">
              <a:rPr lang="ru-RU" sz="1800"/>
              <a:pPr algn="l" eaLnBrk="1" hangingPunct="1">
                <a:spcBef>
                  <a:spcPct val="0"/>
                </a:spcBef>
              </a:pPr>
              <a:t>30</a:t>
            </a:fld>
            <a:endParaRPr lang="ru-RU" sz="1800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indent="182563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1800"/>
              <a:t>1Сырье и материалы</a:t>
            </a:r>
          </a:p>
          <a:p>
            <a:pPr eaLnBrk="1" hangingPunct="1"/>
            <a:r>
              <a:rPr lang="ru-RU" sz="1800"/>
              <a:t>2 Возвратные отходы</a:t>
            </a:r>
          </a:p>
          <a:p>
            <a:pPr eaLnBrk="1" hangingPunct="1"/>
            <a:r>
              <a:rPr lang="ru-RU" sz="1800"/>
              <a:t>3 Покупные изделия и полуфабрикаты</a:t>
            </a:r>
          </a:p>
          <a:p>
            <a:pPr eaLnBrk="1" hangingPunct="1"/>
            <a:r>
              <a:rPr lang="ru-RU" sz="1800"/>
              <a:t>4 Топливо и энергия на технологические цели</a:t>
            </a:r>
          </a:p>
          <a:p>
            <a:pPr eaLnBrk="1" hangingPunct="1"/>
            <a:r>
              <a:rPr lang="ru-RU" sz="1800"/>
              <a:t>5 Основная зарплата производственных рабочих</a:t>
            </a:r>
          </a:p>
          <a:p>
            <a:pPr eaLnBrk="1" hangingPunct="1"/>
            <a:r>
              <a:rPr lang="ru-RU" sz="1800"/>
              <a:t>6 Дополнительная зарплата производственных рабочих</a:t>
            </a:r>
          </a:p>
          <a:p>
            <a:pPr eaLnBrk="1" hangingPunct="1"/>
            <a:r>
              <a:rPr lang="ru-RU" sz="1800"/>
              <a:t>7 Единый социальный налог</a:t>
            </a:r>
          </a:p>
          <a:p>
            <a:pPr eaLnBrk="1" hangingPunct="1"/>
            <a:r>
              <a:rPr lang="ru-RU" sz="1800"/>
              <a:t>8 Расходы на освоение и подготовку производства</a:t>
            </a:r>
          </a:p>
          <a:p>
            <a:pPr eaLnBrk="1" hangingPunct="1"/>
            <a:r>
              <a:rPr lang="ru-RU" sz="1800"/>
              <a:t>9 Расходы на содержание и эксплуатацию оборудования</a:t>
            </a:r>
          </a:p>
          <a:p>
            <a:pPr eaLnBrk="1" hangingPunct="1"/>
            <a:r>
              <a:rPr lang="ru-RU" sz="1800"/>
              <a:t>10 Общепроизводственные расходы</a:t>
            </a:r>
          </a:p>
          <a:p>
            <a:pPr eaLnBrk="1" hangingPunct="1"/>
            <a:r>
              <a:rPr lang="ru-RU" sz="1800"/>
              <a:t>    ЦЕХОВАЯ СЕБЕСТОМОСТЬ</a:t>
            </a:r>
          </a:p>
          <a:p>
            <a:pPr eaLnBrk="1" hangingPunct="1"/>
            <a:r>
              <a:rPr lang="ru-RU" sz="1800"/>
              <a:t>11 Общехозяйственные расходы</a:t>
            </a:r>
          </a:p>
          <a:p>
            <a:pPr eaLnBrk="1" hangingPunct="1"/>
            <a:r>
              <a:rPr lang="ru-RU" sz="1800"/>
              <a:t>12 Прочие производственные расходы</a:t>
            </a:r>
          </a:p>
          <a:p>
            <a:pPr eaLnBrk="1" hangingPunct="1"/>
            <a:r>
              <a:rPr lang="ru-RU" sz="1800"/>
              <a:t>13 Потери от  брака</a:t>
            </a:r>
          </a:p>
          <a:p>
            <a:pPr eaLnBrk="1" hangingPunct="1"/>
            <a:r>
              <a:rPr lang="ru-RU" sz="1800"/>
              <a:t>    ПРОИЗВОДСТВЕННАЯ СЕБЕСТОИМОСТЬ</a:t>
            </a:r>
          </a:p>
          <a:p>
            <a:pPr eaLnBrk="1" hangingPunct="1"/>
            <a:r>
              <a:rPr lang="ru-RU" sz="1800"/>
              <a:t>14 Внепроизводственные расходы</a:t>
            </a:r>
          </a:p>
          <a:p>
            <a:pPr eaLnBrk="1" hangingPunct="1"/>
            <a:r>
              <a:rPr lang="ru-RU" sz="1800"/>
              <a:t>    ПОЛНАЯ СЕБЕСТОИМОСТЬ</a:t>
            </a:r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323850" y="4400550"/>
            <a:ext cx="84963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4583" name="Line 9"/>
          <p:cNvSpPr>
            <a:spLocks noChangeShapeType="1"/>
          </p:cNvSpPr>
          <p:nvPr/>
        </p:nvSpPr>
        <p:spPr bwMode="auto">
          <a:xfrm>
            <a:off x="323850" y="5624513"/>
            <a:ext cx="84963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00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Line 2"/>
          <p:cNvSpPr>
            <a:spLocks noChangeShapeType="1"/>
          </p:cNvSpPr>
          <p:nvPr/>
        </p:nvSpPr>
        <p:spPr bwMode="auto">
          <a:xfrm>
            <a:off x="323850" y="1125538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ru-RU" sz="2800">
              <a:solidFill>
                <a:srgbClr val="333399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sz="2800">
                <a:solidFill>
                  <a:srgbClr val="333399"/>
                </a:solidFill>
              </a:rPr>
              <a:t>Виды калькуляций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870E91A2-4787-4F82-B6D9-25AB4562E62E}" type="slidenum">
              <a:rPr lang="ru-RU" sz="1800"/>
              <a:pPr algn="l" eaLnBrk="1" hangingPunct="1">
                <a:spcBef>
                  <a:spcPct val="0"/>
                </a:spcBef>
              </a:pPr>
              <a:t>31</a:t>
            </a:fld>
            <a:endParaRPr lang="ru-RU" sz="1800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indent="182563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sz="1800"/>
          </a:p>
        </p:txBody>
      </p:sp>
      <p:graphicFrame>
        <p:nvGraphicFramePr>
          <p:cNvPr id="175158" name="Group 54"/>
          <p:cNvGraphicFramePr>
            <a:graphicFrameLocks noGrp="1"/>
          </p:cNvGraphicFramePr>
          <p:nvPr/>
        </p:nvGraphicFramePr>
        <p:xfrm>
          <a:off x="395288" y="1397000"/>
          <a:ext cx="8389937" cy="4660901"/>
        </p:xfrm>
        <a:graphic>
          <a:graphicData uri="http://schemas.openxmlformats.org/drawingml/2006/table">
            <a:tbl>
              <a:tblPr/>
              <a:tblGrid>
                <a:gridCol w="1763712"/>
                <a:gridCol w="6626225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Виды калькуляций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Характеристика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Плановая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Предусматривает максимально допустимый размер затрат на изготовление продукции в плановом периоде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1363">
                <a:tc>
                  <a:txBody>
                    <a:bodyPr/>
                    <a:lstStyle/>
                    <a:p>
                      <a:pPr marL="0" marR="0" lvl="0" indent="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Сметная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Разрабатывается аналогично плановой за разовые работы и производство изделий по заказам со стороны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Нормативная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Рассчитывается по нормам расхода ресурсов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4100">
                <a:tc>
                  <a:txBody>
                    <a:bodyPr/>
                    <a:lstStyle/>
                    <a:p>
                      <a:pPr marL="0" marR="0" lvl="0" indent="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Проектная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Рассчитывается при подготовке производства продукции, ее разрабатывают по укрупненным нормативам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marL="0" marR="0" lvl="0" indent="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Отчетная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Показывает фактическую себестоимость единицы продукции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06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Line 2"/>
          <p:cNvSpPr>
            <a:spLocks noChangeShapeType="1"/>
          </p:cNvSpPr>
          <p:nvPr/>
        </p:nvSpPr>
        <p:spPr bwMode="auto">
          <a:xfrm>
            <a:off x="323850" y="1125538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ru-RU" sz="2800">
              <a:solidFill>
                <a:srgbClr val="333399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sz="2800">
                <a:solidFill>
                  <a:srgbClr val="333399"/>
                </a:solidFill>
              </a:rPr>
              <a:t>Методы калькулирования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34576E6B-8B6F-429C-8C79-C220717121E9}" type="slidenum">
              <a:rPr lang="ru-RU" sz="1800"/>
              <a:pPr algn="l" eaLnBrk="1" hangingPunct="1">
                <a:spcBef>
                  <a:spcPct val="0"/>
                </a:spcBef>
              </a:pPr>
              <a:t>32</a:t>
            </a:fld>
            <a:endParaRPr lang="ru-RU" sz="1800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indent="182563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/>
              <a:t>      Существуют следующие методы калькулирования себестоимости продукции: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2400"/>
              <a:t> нормативный;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2400"/>
              <a:t> попередельный;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sz="2400"/>
              <a:t> позаказный.</a:t>
            </a:r>
          </a:p>
        </p:txBody>
      </p:sp>
    </p:spTree>
    <p:extLst>
      <p:ext uri="{BB962C8B-B14F-4D97-AF65-F5344CB8AC3E}">
        <p14:creationId xmlns:p14="http://schemas.microsoft.com/office/powerpoint/2010/main" val="289824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Line 2"/>
          <p:cNvSpPr>
            <a:spLocks noChangeShapeType="1"/>
          </p:cNvSpPr>
          <p:nvPr/>
        </p:nvSpPr>
        <p:spPr bwMode="auto">
          <a:xfrm>
            <a:off x="323850" y="1125538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ru-RU" sz="2800">
              <a:solidFill>
                <a:srgbClr val="333399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sz="2800">
                <a:solidFill>
                  <a:srgbClr val="333399"/>
                </a:solidFill>
              </a:rPr>
              <a:t>Методы калькулирования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1C3C36ED-5B46-49B1-9561-ABF5B47C0C0C}" type="slidenum">
              <a:rPr lang="ru-RU" sz="1800"/>
              <a:pPr algn="l" eaLnBrk="1" hangingPunct="1">
                <a:spcBef>
                  <a:spcPct val="0"/>
                </a:spcBef>
              </a:pPr>
              <a:t>33</a:t>
            </a:fld>
            <a:endParaRPr lang="ru-RU" sz="1800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indent="182563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 i="1"/>
              <a:t>    Попередельный метод</a:t>
            </a:r>
            <a:r>
              <a:rPr lang="ru-RU" sz="2400"/>
              <a:t> основан на выявлении затрат по отдельным производственным фазам, переходам, представляющим собой операции, в результате которых получаются полуфабрикаты или конечная продукция.</a:t>
            </a:r>
          </a:p>
        </p:txBody>
      </p:sp>
    </p:spTree>
    <p:extLst>
      <p:ext uri="{BB962C8B-B14F-4D97-AF65-F5344CB8AC3E}">
        <p14:creationId xmlns:p14="http://schemas.microsoft.com/office/powerpoint/2010/main" val="204900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Line 2"/>
          <p:cNvSpPr>
            <a:spLocks noChangeShapeType="1"/>
          </p:cNvSpPr>
          <p:nvPr/>
        </p:nvSpPr>
        <p:spPr bwMode="auto">
          <a:xfrm>
            <a:off x="323850" y="1125538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ru-RU" sz="2800">
              <a:solidFill>
                <a:srgbClr val="333399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sz="2800">
                <a:solidFill>
                  <a:srgbClr val="333399"/>
                </a:solidFill>
              </a:rPr>
              <a:t>Методы калькулирования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BF484A3D-25A5-4C27-B04C-E353AF2A3813}" type="slidenum">
              <a:rPr lang="ru-RU" sz="1800"/>
              <a:pPr algn="l" eaLnBrk="1" hangingPunct="1">
                <a:spcBef>
                  <a:spcPct val="0"/>
                </a:spcBef>
              </a:pPr>
              <a:t>34</a:t>
            </a:fld>
            <a:endParaRPr lang="ru-RU" sz="1800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indent="182563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/>
              <a:t>      </a:t>
            </a:r>
            <a:r>
              <a:rPr lang="ru-RU" sz="2400" i="1"/>
              <a:t>Позаказный метод</a:t>
            </a:r>
            <a:r>
              <a:rPr lang="ru-RU" sz="2400"/>
              <a:t> чаще применяется в отраслях с индивидуальным и мелкосерийным характером производства, когда затраты учитываются по отдельным заказам. Фактическая себестоимость заказа определяется по окончании изготовления изделия и работ, относящихся к этому заказу путем суммирования всех затрат.</a:t>
            </a:r>
          </a:p>
        </p:txBody>
      </p:sp>
    </p:spTree>
    <p:extLst>
      <p:ext uri="{BB962C8B-B14F-4D97-AF65-F5344CB8AC3E}">
        <p14:creationId xmlns:p14="http://schemas.microsoft.com/office/powerpoint/2010/main" val="33097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323850" y="1125538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endParaRPr lang="ru-RU" sz="2800">
              <a:solidFill>
                <a:srgbClr val="333399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ru-RU" sz="2800">
                <a:solidFill>
                  <a:srgbClr val="333399"/>
                </a:solidFill>
              </a:rPr>
              <a:t>Методы калькулирования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DC5C4DA8-B9BE-4725-B482-B1BB5698B088}" type="slidenum">
              <a:rPr lang="ru-RU" sz="1800"/>
              <a:pPr algn="l" eaLnBrk="1" hangingPunct="1">
                <a:spcBef>
                  <a:spcPct val="0"/>
                </a:spcBef>
              </a:pPr>
              <a:t>35</a:t>
            </a:fld>
            <a:endParaRPr lang="ru-RU" sz="1800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indent="182563"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1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sz="2400"/>
              <a:t>      </a:t>
            </a:r>
            <a:r>
              <a:rPr lang="ru-RU" sz="2400" i="1"/>
              <a:t>Нормативный метод</a:t>
            </a:r>
            <a:r>
              <a:rPr lang="ru-RU" sz="2400"/>
              <a:t> основан на строгом нормировании и обязательном составлении нормативных калькуляций по каждому изделию. Этот метод калькулирования себестоимости продукции наиболее распространен в массовом и серийном производстве, где по условиям технологического процесса нет строгого деления продукта на отдельные переделы.</a:t>
            </a:r>
          </a:p>
        </p:txBody>
      </p:sp>
    </p:spTree>
    <p:extLst>
      <p:ext uri="{BB962C8B-B14F-4D97-AF65-F5344CB8AC3E}">
        <p14:creationId xmlns:p14="http://schemas.microsoft.com/office/powerpoint/2010/main" val="426992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Затраты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9309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Материальные затраты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ru-RU"/>
              <a:t>К материальным затратам относятся: </a:t>
            </a:r>
          </a:p>
          <a:p>
            <a:pPr>
              <a:buFontTx/>
              <a:buNone/>
            </a:pPr>
            <a:r>
              <a:rPr lang="ru-RU"/>
              <a:t>	- сырье и основные материалы; </a:t>
            </a:r>
          </a:p>
          <a:p>
            <a:pPr>
              <a:buFontTx/>
              <a:buNone/>
            </a:pPr>
            <a:r>
              <a:rPr lang="ru-RU"/>
              <a:t>	- покупные изделия и полуфабрикаты, вспомогательные материалы; </a:t>
            </a:r>
          </a:p>
          <a:p>
            <a:pPr>
              <a:buFontTx/>
              <a:buNone/>
            </a:pPr>
            <a:r>
              <a:rPr lang="ru-RU"/>
              <a:t>	- топливо, энергия со стороны; </a:t>
            </a:r>
          </a:p>
          <a:p>
            <a:pPr>
              <a:buFontTx/>
              <a:buNone/>
            </a:pPr>
            <a:r>
              <a:rPr lang="ru-RU"/>
              <a:t>	- износ малоценных и быстроизнашивающихся предметов;</a:t>
            </a:r>
          </a:p>
          <a:p>
            <a:pPr>
              <a:buFontTx/>
              <a:buNone/>
            </a:pPr>
            <a:r>
              <a:rPr lang="ru-RU"/>
              <a:t>	- прочие материальные затраты.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1013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304800"/>
            <a:ext cx="8243887" cy="1112838"/>
          </a:xfrm>
        </p:spPr>
        <p:txBody>
          <a:bodyPr/>
          <a:lstStyle/>
          <a:p>
            <a:r>
              <a:rPr lang="ru-RU"/>
              <a:t>Затраты на оплату труда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К затратам на оплату труда: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	- заработная плата и премии;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	- стимулирующие и компенсирующие выплаты;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	- стоимость продукции, выдаваемой в порядке натуральной оплаты;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	- оплата труда работников по заключенным договорам;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	- прочие выплаты.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6301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304800"/>
            <a:ext cx="8243887" cy="1112838"/>
          </a:xfrm>
        </p:spPr>
        <p:txBody>
          <a:bodyPr/>
          <a:lstStyle/>
          <a:p>
            <a:r>
              <a:rPr lang="ru-RU" sz="4000"/>
              <a:t>Отчисления на социальные нужды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ru-RU"/>
              <a:t>К отчислениям на социальные нужды относятся: </a:t>
            </a:r>
          </a:p>
          <a:p>
            <a:pPr>
              <a:buFontTx/>
              <a:buNone/>
            </a:pPr>
            <a:r>
              <a:rPr lang="ru-RU"/>
              <a:t>	- Пенсионный фонд РФ; • </a:t>
            </a:r>
          </a:p>
          <a:p>
            <a:pPr>
              <a:buFontTx/>
              <a:buNone/>
            </a:pPr>
            <a:r>
              <a:rPr lang="ru-RU"/>
              <a:t>	- Фонд социального страхования; </a:t>
            </a:r>
          </a:p>
          <a:p>
            <a:pPr>
              <a:buFontTx/>
              <a:buNone/>
            </a:pPr>
            <a:r>
              <a:rPr lang="ru-RU"/>
              <a:t>	- Фонд занятости населения; </a:t>
            </a:r>
          </a:p>
          <a:p>
            <a:pPr>
              <a:buFontTx/>
              <a:buNone/>
            </a:pPr>
            <a:r>
              <a:rPr lang="ru-RU"/>
              <a:t>	- Фонд обязательного медицинского страхования.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82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800">
                <a:latin typeface="Arial" charset="0"/>
              </a:rPr>
              <a:t>В экономической теории многие ученые считают, что издержки можно подразделить на: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>
                <a:latin typeface="Arial" charset="0"/>
              </a:rPr>
              <a:t>	1) </a:t>
            </a:r>
            <a:r>
              <a:rPr lang="ru-RU" sz="2800" b="1">
                <a:latin typeface="Arial" charset="0"/>
              </a:rPr>
              <a:t>Издержки общества</a:t>
            </a:r>
            <a:r>
              <a:rPr lang="ru-RU" sz="2800">
                <a:latin typeface="Arial" charset="0"/>
              </a:rPr>
              <a:t> — совокупность общественно необходимых затрат труда на производство одного вида продукции при среднем уровне производства (средней производительности и интенсивности труда, среднем уровне техники и технологии и т.д.);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>
                <a:latin typeface="Arial" charset="0"/>
              </a:rPr>
              <a:t>	2) </a:t>
            </a:r>
            <a:r>
              <a:rPr lang="ru-RU" sz="2800" b="1">
                <a:latin typeface="Arial" charset="0"/>
              </a:rPr>
              <a:t>Издержки предприятия (общие)</a:t>
            </a:r>
            <a:r>
              <a:rPr lang="ru-RU" sz="2800">
                <a:latin typeface="Arial" charset="0"/>
              </a:rPr>
              <a:t> — сумма затрат конкретного предприятия на производство и реализацию определенного вида товара.</a:t>
            </a:r>
            <a:r>
              <a:rPr lang="ru-RU" sz="2800"/>
              <a:t> </a:t>
            </a:r>
          </a:p>
          <a:p>
            <a:pPr>
              <a:lnSpc>
                <a:spcPct val="80000"/>
              </a:lnSpc>
            </a:pPr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6650016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304800"/>
            <a:ext cx="8243887" cy="1112838"/>
          </a:xfrm>
        </p:spPr>
        <p:txBody>
          <a:bodyPr/>
          <a:lstStyle/>
          <a:p>
            <a:r>
              <a:rPr lang="ru-RU"/>
              <a:t>Прочие затраты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ru-RU" sz="2800"/>
              <a:t>К  прочим затратам относятся: </a:t>
            </a:r>
          </a:p>
          <a:p>
            <a:pPr>
              <a:buFontTx/>
              <a:buNone/>
            </a:pPr>
            <a:r>
              <a:rPr lang="ru-RU" sz="2800"/>
              <a:t>	- налоги; </a:t>
            </a:r>
          </a:p>
          <a:p>
            <a:pPr>
              <a:buFontTx/>
              <a:buNone/>
            </a:pPr>
            <a:r>
              <a:rPr lang="ru-RU" sz="2800"/>
              <a:t>	- сборы; </a:t>
            </a:r>
          </a:p>
          <a:p>
            <a:pPr>
              <a:buFontTx/>
              <a:buNone/>
            </a:pPr>
            <a:r>
              <a:rPr lang="ru-RU" sz="2800"/>
              <a:t>	- платежи за предельно допустимые выбросы загрязняющих веществ; </a:t>
            </a:r>
          </a:p>
          <a:p>
            <a:pPr>
              <a:buFontTx/>
              <a:buNone/>
            </a:pPr>
            <a:r>
              <a:rPr lang="ru-RU" sz="2800"/>
              <a:t>	- платежи по обязательному страхованию имущества; </a:t>
            </a:r>
          </a:p>
          <a:p>
            <a:pPr>
              <a:buFontTx/>
              <a:buNone/>
            </a:pPr>
            <a:r>
              <a:rPr lang="ru-RU" sz="2800"/>
              <a:t>	- плата за аренду; </a:t>
            </a:r>
          </a:p>
          <a:p>
            <a:pPr>
              <a:buFontTx/>
              <a:buNone/>
            </a:pPr>
            <a:r>
              <a:rPr lang="ru-RU" sz="2800"/>
              <a:t>	- затраты на командировки; </a:t>
            </a:r>
          </a:p>
          <a:p>
            <a:pPr>
              <a:buFontTx/>
              <a:buNone/>
            </a:pPr>
            <a:r>
              <a:rPr lang="ru-RU" sz="2800"/>
              <a:t>	- оплата услуг связи и др. </a:t>
            </a:r>
          </a:p>
          <a:p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22383582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ru-RU" b="1"/>
              <a:t>По способу отнесения на себестоимость</a:t>
            </a:r>
            <a:r>
              <a:rPr lang="ru-RU"/>
              <a:t> различают:</a:t>
            </a:r>
          </a:p>
          <a:p>
            <a:pPr>
              <a:buFontTx/>
              <a:buNone/>
            </a:pPr>
            <a:r>
              <a:rPr lang="ru-RU"/>
              <a:t>	1) прямые затраты; </a:t>
            </a:r>
          </a:p>
          <a:p>
            <a:pPr>
              <a:buFontTx/>
              <a:buNone/>
            </a:pPr>
            <a:r>
              <a:rPr lang="ru-RU"/>
              <a:t>	2) косвенные затраты.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498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/>
              <a:t>Прямые затраты</a:t>
            </a:r>
            <a:r>
              <a:rPr lang="ru-RU"/>
              <a:t> — издержки, непосредственно связанные с основной деятельностью предприятия, непосредственно (прямо) включающиеся в себестоимость продукции. К ним от- носятся затраты на основные материалы, покупные изделия, полуфабрикаты, топливо и энергию на технологические цели, заработную плату основных производственных рабочих. 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77654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Косвенные затраты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ru-RU" b="1"/>
              <a:t>Косвенные затраты</a:t>
            </a:r>
            <a:r>
              <a:rPr lang="ru-RU"/>
              <a:t> нельзя прямо отнести на единицу продукции, т.к. они касаются работы цеха, предприятия в целом. Это затраты на оплату труда административно-управленческого персонала, на содержание зданий и сооружений, информационной системы.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0676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43888" cy="990600"/>
          </a:xfrm>
        </p:spPr>
        <p:txBody>
          <a:bodyPr>
            <a:normAutofit fontScale="90000"/>
          </a:bodyPr>
          <a:lstStyle/>
          <a:p>
            <a:r>
              <a:rPr lang="ru-RU" sz="3300"/>
              <a:t>Внешние и внутренние факторы влияющие на величину себестоимости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600" b="1"/>
              <a:t>Внешние факторы</a:t>
            </a:r>
            <a:r>
              <a:rPr lang="ru-RU" sz="2600"/>
              <a:t> - влияние этой группы факторов на себестоимость продукции проявляется в уровне цен на сырье, товары, материалы, оборудование, энергоносители, в тарифах на транспортные услуги, водоснабжение, медицинское страхование и т.д. </a:t>
            </a:r>
          </a:p>
          <a:p>
            <a:pPr>
              <a:lnSpc>
                <a:spcPct val="90000"/>
              </a:lnSpc>
            </a:pPr>
            <a:r>
              <a:rPr lang="ru-RU" sz="2600" b="1"/>
              <a:t>Внутренние факторы</a:t>
            </a:r>
            <a:r>
              <a:rPr lang="ru-RU" sz="2600"/>
              <a:t> - непосредственно связаны с результатами деятельности предприятия. К ним относятся объем выручки от реализации, формы и системы оплаты труда, уровень производительности труда, эффективность использования основных фондов и т.д. </a:t>
            </a:r>
          </a:p>
          <a:p>
            <a:pPr>
              <a:lnSpc>
                <a:spcPct val="90000"/>
              </a:lnSpc>
            </a:pPr>
            <a:endParaRPr lang="ru-RU" sz="2600"/>
          </a:p>
        </p:txBody>
      </p:sp>
    </p:spTree>
    <p:extLst>
      <p:ext uri="{BB962C8B-B14F-4D97-AF65-F5344CB8AC3E}">
        <p14:creationId xmlns:p14="http://schemas.microsoft.com/office/powerpoint/2010/main" val="39640895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/>
              <a:t>Выручка </a:t>
            </a:r>
            <a:r>
              <a:rPr lang="ru-RU" dirty="0"/>
              <a:t>и прибыль. Принципы максимизации прибыли. Эффекты масштаба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05544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304800"/>
            <a:ext cx="8243887" cy="1112838"/>
          </a:xfrm>
        </p:spPr>
        <p:txBody>
          <a:bodyPr/>
          <a:lstStyle/>
          <a:p>
            <a:r>
              <a:rPr lang="ru-RU" b="1"/>
              <a:t>Валовая выручка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ru-RU" b="1"/>
              <a:t>Валовая выручка</a:t>
            </a:r>
            <a:r>
              <a:rPr lang="ru-RU"/>
              <a:t> — это полная сумма денежных поступлений от реализации товарной продукции, работ, услуг и материальных ценностей. </a:t>
            </a:r>
          </a:p>
          <a:p>
            <a:r>
              <a:rPr lang="ru-RU"/>
              <a:t>Валовая выручка определяется в фактических ценах фактического объема реализованной продукции.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8030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228600"/>
            <a:ext cx="8243887" cy="1189038"/>
          </a:xfrm>
        </p:spPr>
        <p:txBody>
          <a:bodyPr/>
          <a:lstStyle/>
          <a:p>
            <a:r>
              <a:rPr lang="ru-RU" sz="4000" b="1"/>
              <a:t>Валовой доход предприятия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ru-RU" b="1"/>
              <a:t>Валовой доход предприятия</a:t>
            </a:r>
            <a:r>
              <a:rPr lang="ru-RU"/>
              <a:t> — это выручка от реализации - материальные затраты; </a:t>
            </a:r>
          </a:p>
          <a:p>
            <a:r>
              <a:rPr lang="ru-RU" b="1"/>
              <a:t>Валовой доход предприятия</a:t>
            </a:r>
            <a:r>
              <a:rPr lang="ru-RU"/>
              <a:t> включает валовая прибыль, оплату труда и отчисления на социальные нужды.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30566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>
          <a:xfrm>
            <a:off x="1435100" y="274638"/>
            <a:ext cx="7499350" cy="1354137"/>
          </a:xfrm>
          <a:ln>
            <a:solidFill>
              <a:schemeClr val="folHlink"/>
            </a:solidFill>
            <a:miter lim="800000"/>
            <a:headEnd/>
            <a:tailEnd/>
          </a:ln>
        </p:spPr>
        <p:txBody>
          <a:bodyPr anchor="ctr">
            <a:normAutofit fontScale="90000"/>
          </a:bodyPr>
          <a:lstStyle/>
          <a:p>
            <a:r>
              <a:rPr lang="ru-RU" sz="4000" b="1"/>
              <a:t>Соотношение издержек и прибыли предприятия</a:t>
            </a:r>
            <a:r>
              <a:rPr lang="ru-RU"/>
              <a:t> </a:t>
            </a:r>
          </a:p>
        </p:txBody>
      </p:sp>
      <p:sp>
        <p:nvSpPr>
          <p:cNvPr id="37891" name="AutoShape 4"/>
          <p:cNvSpPr>
            <a:spLocks noChangeArrowheads="1"/>
          </p:cNvSpPr>
          <p:nvPr/>
        </p:nvSpPr>
        <p:spPr bwMode="auto">
          <a:xfrm>
            <a:off x="1042988" y="3068638"/>
            <a:ext cx="3816350" cy="1490662"/>
          </a:xfrm>
          <a:prstGeom prst="downArrowCallout">
            <a:avLst>
              <a:gd name="adj1" fmla="val 64004"/>
              <a:gd name="adj2" fmla="val 64004"/>
              <a:gd name="adj3" fmla="val 16667"/>
              <a:gd name="adj4" fmla="val 6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7892" name="AutoShape 6"/>
          <p:cNvSpPr>
            <a:spLocks noChangeArrowheads="1"/>
          </p:cNvSpPr>
          <p:nvPr/>
        </p:nvSpPr>
        <p:spPr bwMode="auto">
          <a:xfrm>
            <a:off x="4932363" y="3068638"/>
            <a:ext cx="2376487" cy="1419225"/>
          </a:xfrm>
          <a:prstGeom prst="downArrowCallout">
            <a:avLst>
              <a:gd name="adj1" fmla="val 41862"/>
              <a:gd name="adj2" fmla="val 41862"/>
              <a:gd name="adj3" fmla="val 16667"/>
              <a:gd name="adj4" fmla="val 6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7893" name="AutoShape 7"/>
          <p:cNvSpPr>
            <a:spLocks noChangeArrowheads="1"/>
          </p:cNvSpPr>
          <p:nvPr/>
        </p:nvSpPr>
        <p:spPr bwMode="auto">
          <a:xfrm>
            <a:off x="7451725" y="3068638"/>
            <a:ext cx="1512888" cy="1419225"/>
          </a:xfrm>
          <a:prstGeom prst="downArrowCallout">
            <a:avLst>
              <a:gd name="adj1" fmla="val 26650"/>
              <a:gd name="adj2" fmla="val 26650"/>
              <a:gd name="adj3" fmla="val 16667"/>
              <a:gd name="adj4" fmla="val 6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7894" name="AutoShape 8"/>
          <p:cNvSpPr>
            <a:spLocks noChangeArrowheads="1"/>
          </p:cNvSpPr>
          <p:nvPr/>
        </p:nvSpPr>
        <p:spPr bwMode="auto">
          <a:xfrm>
            <a:off x="1908175" y="4652963"/>
            <a:ext cx="4751388" cy="936625"/>
          </a:xfrm>
          <a:prstGeom prst="downArrowCallout">
            <a:avLst>
              <a:gd name="adj1" fmla="val 126822"/>
              <a:gd name="adj2" fmla="val 126822"/>
              <a:gd name="adj3" fmla="val 16667"/>
              <a:gd name="adj4" fmla="val 6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7895" name="Rectangle 9"/>
          <p:cNvSpPr>
            <a:spLocks noChangeArrowheads="1"/>
          </p:cNvSpPr>
          <p:nvPr/>
        </p:nvSpPr>
        <p:spPr bwMode="auto">
          <a:xfrm>
            <a:off x="1042988" y="5734050"/>
            <a:ext cx="7850187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7896" name="Rectangle 10"/>
          <p:cNvSpPr>
            <a:spLocks noChangeArrowheads="1"/>
          </p:cNvSpPr>
          <p:nvPr/>
        </p:nvSpPr>
        <p:spPr bwMode="auto">
          <a:xfrm>
            <a:off x="5292725" y="1773238"/>
            <a:ext cx="3671888" cy="698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37897" name="Rectangle 12"/>
          <p:cNvSpPr>
            <a:spLocks noChangeArrowheads="1"/>
          </p:cNvSpPr>
          <p:nvPr/>
        </p:nvSpPr>
        <p:spPr bwMode="auto">
          <a:xfrm>
            <a:off x="1042988" y="3141663"/>
            <a:ext cx="374491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>
                <a:latin typeface="Arial" charset="0"/>
              </a:rPr>
              <a:t>Материальные затраты, </a:t>
            </a:r>
          </a:p>
          <a:p>
            <a:r>
              <a:rPr lang="ru-RU">
                <a:latin typeface="Arial" charset="0"/>
              </a:rPr>
              <a:t>амортизация основных фондов, </a:t>
            </a:r>
          </a:p>
          <a:p>
            <a:r>
              <a:rPr lang="ru-RU">
                <a:latin typeface="Arial" charset="0"/>
              </a:rPr>
              <a:t>прочие затраты</a:t>
            </a:r>
          </a:p>
        </p:txBody>
      </p:sp>
      <p:sp>
        <p:nvSpPr>
          <p:cNvPr id="37898" name="Rectangle 13"/>
          <p:cNvSpPr>
            <a:spLocks noChangeArrowheads="1"/>
          </p:cNvSpPr>
          <p:nvPr/>
        </p:nvSpPr>
        <p:spPr bwMode="auto">
          <a:xfrm>
            <a:off x="5003800" y="3068638"/>
            <a:ext cx="230346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r>
              <a:rPr lang="ru-RU">
                <a:latin typeface="Arial" charset="0"/>
              </a:rPr>
              <a:t>Оплата труда и </a:t>
            </a:r>
          </a:p>
          <a:p>
            <a:r>
              <a:rPr lang="ru-RU">
                <a:latin typeface="Arial" charset="0"/>
              </a:rPr>
              <a:t>отчисления на социальные нужды </a:t>
            </a:r>
          </a:p>
        </p:txBody>
      </p:sp>
      <p:sp>
        <p:nvSpPr>
          <p:cNvPr id="37899" name="Rectangle 14"/>
          <p:cNvSpPr>
            <a:spLocks noChangeArrowheads="1"/>
          </p:cNvSpPr>
          <p:nvPr/>
        </p:nvSpPr>
        <p:spPr bwMode="auto">
          <a:xfrm>
            <a:off x="7740650" y="3141663"/>
            <a:ext cx="11731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ru-RU">
                <a:latin typeface="Arial" charset="0"/>
              </a:rPr>
              <a:t>Валовая </a:t>
            </a:r>
          </a:p>
          <a:p>
            <a:r>
              <a:rPr lang="ru-RU">
                <a:latin typeface="Arial" charset="0"/>
              </a:rPr>
              <a:t>прибыль </a:t>
            </a:r>
          </a:p>
        </p:txBody>
      </p:sp>
      <p:sp>
        <p:nvSpPr>
          <p:cNvPr id="37900" name="Rectangle 15"/>
          <p:cNvSpPr>
            <a:spLocks noChangeArrowheads="1"/>
          </p:cNvSpPr>
          <p:nvPr/>
        </p:nvSpPr>
        <p:spPr bwMode="auto">
          <a:xfrm>
            <a:off x="5724525" y="1773238"/>
            <a:ext cx="30241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sz="2800">
                <a:latin typeface="Arial" charset="0"/>
              </a:rPr>
              <a:t>Валовой доход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37901" name="Text Box 16"/>
          <p:cNvSpPr txBox="1">
            <a:spLocks noChangeArrowheads="1"/>
          </p:cNvSpPr>
          <p:nvPr/>
        </p:nvSpPr>
        <p:spPr bwMode="auto">
          <a:xfrm>
            <a:off x="2051050" y="4652963"/>
            <a:ext cx="4537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sz="2400"/>
              <a:t>Издержки предприятия</a:t>
            </a:r>
          </a:p>
        </p:txBody>
      </p:sp>
      <p:sp>
        <p:nvSpPr>
          <p:cNvPr id="37902" name="Text Box 17"/>
          <p:cNvSpPr txBox="1">
            <a:spLocks noChangeArrowheads="1"/>
          </p:cNvSpPr>
          <p:nvPr/>
        </p:nvSpPr>
        <p:spPr bwMode="auto">
          <a:xfrm>
            <a:off x="1908175" y="5805488"/>
            <a:ext cx="68405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 sz="4000"/>
              <a:t>Выручка от реализации</a:t>
            </a:r>
            <a:r>
              <a:rPr lang="ru-RU"/>
              <a:t> </a:t>
            </a:r>
          </a:p>
        </p:txBody>
      </p:sp>
      <p:cxnSp>
        <p:nvCxnSpPr>
          <p:cNvPr id="37903" name="AutoShape 18"/>
          <p:cNvCxnSpPr>
            <a:cxnSpLocks noChangeShapeType="1"/>
            <a:stCxn id="37896" idx="2"/>
            <a:endCxn id="37898" idx="0"/>
          </p:cNvCxnSpPr>
          <p:nvPr/>
        </p:nvCxnSpPr>
        <p:spPr bwMode="auto">
          <a:xfrm rot="5400000">
            <a:off x="6344444" y="2283619"/>
            <a:ext cx="596900" cy="97313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904" name="AutoShape 19"/>
          <p:cNvCxnSpPr>
            <a:cxnSpLocks noChangeShapeType="1"/>
            <a:stCxn id="37896" idx="2"/>
            <a:endCxn id="37893" idx="0"/>
          </p:cNvCxnSpPr>
          <p:nvPr/>
        </p:nvCxnSpPr>
        <p:spPr bwMode="auto">
          <a:xfrm rot="16200000" flipH="1">
            <a:off x="7370763" y="2230438"/>
            <a:ext cx="596900" cy="10795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070140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228600"/>
            <a:ext cx="8243887" cy="1189038"/>
          </a:xfrm>
        </p:spPr>
        <p:txBody>
          <a:bodyPr/>
          <a:lstStyle/>
          <a:p>
            <a:r>
              <a:rPr lang="ru-RU" b="1"/>
              <a:t>Прибыль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59401" y="1320150"/>
            <a:ext cx="84582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3600" b="1" dirty="0"/>
              <a:t>Прибыль</a:t>
            </a:r>
            <a:r>
              <a:rPr lang="ru-RU" sz="3600" dirty="0"/>
              <a:t> </a:t>
            </a:r>
            <a:r>
              <a:rPr lang="ru-RU" sz="3600" i="1" dirty="0"/>
              <a:t>(</a:t>
            </a:r>
            <a:r>
              <a:rPr lang="en-US" sz="3600" i="1" dirty="0"/>
              <a:t>profit)</a:t>
            </a:r>
            <a:r>
              <a:rPr lang="ru-RU" sz="3600" dirty="0" smtClean="0"/>
              <a:t>- </a:t>
            </a:r>
            <a:r>
              <a:rPr lang="ru-RU" sz="3600" dirty="0"/>
              <a:t>определяется как разность между выручкой от реализации продукции, работ и услуг и суммой всех затрат предприятия на производство и реализацию. </a:t>
            </a:r>
          </a:p>
          <a:p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74587" y="4264299"/>
            <a:ext cx="64807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(в общем виде)</a:t>
            </a:r>
          </a:p>
          <a:p>
            <a:r>
              <a:rPr lang="ru-RU" dirty="0"/>
              <a:t>–	разность между совокупной выручкой (</a:t>
            </a:r>
            <a:r>
              <a:rPr lang="ru-RU" i="1" dirty="0" err="1"/>
              <a:t>total</a:t>
            </a:r>
            <a:r>
              <a:rPr lang="ru-RU" i="1" dirty="0"/>
              <a:t> </a:t>
            </a:r>
            <a:r>
              <a:rPr lang="ru-RU" i="1" dirty="0" err="1"/>
              <a:t>revenue</a:t>
            </a:r>
            <a:r>
              <a:rPr lang="ru-RU" dirty="0"/>
              <a:t>) 	и совокупными издержками (</a:t>
            </a:r>
            <a:r>
              <a:rPr lang="ru-RU" i="1" dirty="0" err="1"/>
              <a:t>total</a:t>
            </a:r>
            <a:r>
              <a:rPr lang="ru-RU" i="1" dirty="0"/>
              <a:t> </a:t>
            </a:r>
            <a:r>
              <a:rPr lang="ru-RU" i="1" dirty="0" err="1"/>
              <a:t>cost</a:t>
            </a:r>
            <a:r>
              <a:rPr lang="ru-RU" dirty="0"/>
              <a:t>):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где	</a:t>
            </a:r>
            <a:r>
              <a:rPr lang="en-US" dirty="0"/>
              <a:t>TR</a:t>
            </a:r>
            <a:r>
              <a:rPr lang="ru-RU" dirty="0"/>
              <a:t> (</a:t>
            </a:r>
            <a:r>
              <a:rPr lang="en-US" i="1" dirty="0"/>
              <a:t>total revenue</a:t>
            </a:r>
            <a:r>
              <a:rPr lang="ru-RU" dirty="0"/>
              <a:t>) – совокупная выручка (доход);</a:t>
            </a:r>
          </a:p>
          <a:p>
            <a:r>
              <a:rPr lang="ru-RU" dirty="0"/>
              <a:t>	</a:t>
            </a:r>
            <a:r>
              <a:rPr lang="en-US" dirty="0"/>
              <a:t>TC</a:t>
            </a:r>
            <a:r>
              <a:rPr lang="ru-RU" dirty="0"/>
              <a:t> (</a:t>
            </a:r>
            <a:r>
              <a:rPr lang="en-US" i="1" dirty="0"/>
              <a:t>total cost</a:t>
            </a:r>
            <a:r>
              <a:rPr lang="ru-RU" dirty="0"/>
              <a:t>) – совокупные издержки;</a:t>
            </a:r>
          </a:p>
          <a:p>
            <a:r>
              <a:rPr lang="ru-RU" dirty="0"/>
              <a:t>	</a:t>
            </a:r>
            <a:r>
              <a:rPr lang="en-US" dirty="0"/>
              <a:t>π</a:t>
            </a:r>
            <a:r>
              <a:rPr lang="ru-RU" dirty="0"/>
              <a:t> (</a:t>
            </a:r>
            <a:r>
              <a:rPr lang="en-US" i="1" dirty="0"/>
              <a:t>profit</a:t>
            </a:r>
            <a:r>
              <a:rPr lang="ru-RU" dirty="0"/>
              <a:t>) – прибыль.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476264"/>
              </p:ext>
            </p:extLst>
          </p:nvPr>
        </p:nvGraphicFramePr>
        <p:xfrm>
          <a:off x="2915816" y="5266447"/>
          <a:ext cx="26035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Уравнение" r:id="rId3" imgW="787320" imgH="177480" progId="Equation.3">
                  <p:embed/>
                </p:oleObj>
              </mc:Choice>
              <mc:Fallback>
                <p:oleObj name="Уравнение" r:id="rId3" imgW="787320" imgH="17748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266447"/>
                        <a:ext cx="26035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6682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>
                <a:latin typeface="Arial" charset="0"/>
              </a:rPr>
              <a:t>В последние годы в современной экономической литературе многие ученые-экономисты делят издержки на </a:t>
            </a:r>
            <a:r>
              <a:rPr lang="ru-RU" b="1">
                <a:latin typeface="Arial" charset="0"/>
              </a:rPr>
              <a:t>внутренние (неявные) и внешние (явные).</a:t>
            </a:r>
            <a:r>
              <a:rPr lang="ru-RU" b="1"/>
              <a:t> </a:t>
            </a:r>
            <a:endParaRPr lang="ru-RU" b="1">
              <a:latin typeface="Arial" charset="0"/>
            </a:endParaRPr>
          </a:p>
          <a:p>
            <a:r>
              <a:rPr lang="ru-RU">
                <a:latin typeface="Arial" charset="0"/>
              </a:rPr>
              <a:t>Совокупность явных и неявных издержек называется экономическими издержками.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12701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Виды прибыли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ru-RU"/>
              <a:t>Валовая прибыль;</a:t>
            </a:r>
          </a:p>
          <a:p>
            <a:r>
              <a:rPr lang="ru-RU"/>
              <a:t>Прибыль от продаж;</a:t>
            </a:r>
          </a:p>
          <a:p>
            <a:r>
              <a:rPr lang="ru-RU"/>
              <a:t>Прибыль до налогообложения;</a:t>
            </a:r>
          </a:p>
          <a:p>
            <a:r>
              <a:rPr lang="ru-RU"/>
              <a:t>Чистая прибыль;</a:t>
            </a:r>
          </a:p>
          <a:p>
            <a:r>
              <a:rPr lang="ru-RU"/>
              <a:t>Экономическая прибыль.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0574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Валовая прибыль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Валовая прибыль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/>
              <a:t>выручка от реализации - Себестоимость продаж </a:t>
            </a: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	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0921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Прибыль от продаж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/>
              <a:t>Прибыль от продаж</a:t>
            </a:r>
            <a:r>
              <a:rPr lang="ru-RU"/>
              <a:t> = выручка от реализации – себестоимость продаж - коммерческие расходы – управленческие расходы;</a:t>
            </a:r>
          </a:p>
          <a:p>
            <a:r>
              <a:rPr lang="ru-RU" b="1"/>
              <a:t>Прибыль от продаж</a:t>
            </a:r>
            <a:r>
              <a:rPr lang="ru-RU"/>
              <a:t> = валовая прибыль - коммерческие расходы – управленческие расходы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8290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Прибыль до налогообложения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/>
              <a:t>Прибыль до налогообложения</a:t>
            </a:r>
            <a:r>
              <a:rPr lang="ru-RU"/>
              <a:t> = Прибыль от продаж + доходы от участия в других организациях + Проценты к получению + прочие доходы - проценты к уплате – прочие расходы </a:t>
            </a:r>
          </a:p>
        </p:txBody>
      </p:sp>
    </p:spTree>
    <p:extLst>
      <p:ext uri="{BB962C8B-B14F-4D97-AF65-F5344CB8AC3E}">
        <p14:creationId xmlns:p14="http://schemas.microsoft.com/office/powerpoint/2010/main" val="16356875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Чистая прибыль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/>
              <a:t>Чистая прибыль</a:t>
            </a:r>
            <a:r>
              <a:rPr lang="ru-RU"/>
              <a:t> = прибыль до налогообложения - текущий налог на прибыль </a:t>
            </a:r>
          </a:p>
        </p:txBody>
      </p:sp>
    </p:spTree>
    <p:extLst>
      <p:ext uri="{BB962C8B-B14F-4D97-AF65-F5344CB8AC3E}">
        <p14:creationId xmlns:p14="http://schemas.microsoft.com/office/powerpoint/2010/main" val="8278302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Экономическая прибыль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ru-RU" sz="2500" b="1"/>
              <a:t>Экономическая прибыль</a:t>
            </a:r>
            <a:r>
              <a:rPr lang="ru-RU" sz="2500"/>
              <a:t> = чистая прибыль – альтернативные (вмененные, внутренние) издержки. </a:t>
            </a:r>
          </a:p>
          <a:p>
            <a:r>
              <a:rPr lang="ru-RU" sz="2500"/>
              <a:t>Альтернативные (вмененные, внутренние) издержки – это издержки упущенной выгоды или издержки альтернативных возможностей.</a:t>
            </a:r>
          </a:p>
          <a:p>
            <a:r>
              <a:rPr lang="ru-RU" sz="2500"/>
              <a:t>Альтернативные (вмененные, внутренние) издержки – это упущенная выгода (прибыль, доход) в результате выбора одного из альтернативных вариантов использования ресурсов и, тем самым, отказа от других возможностей.</a:t>
            </a:r>
          </a:p>
          <a:p>
            <a:pPr>
              <a:lnSpc>
                <a:spcPct val="90000"/>
              </a:lnSpc>
            </a:pPr>
            <a:endParaRPr lang="ru-RU" sz="2500"/>
          </a:p>
          <a:p>
            <a:pPr>
              <a:lnSpc>
                <a:spcPct val="90000"/>
              </a:lnSpc>
            </a:pP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343565891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Формула безубыточности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ru-RU" sz="2800"/>
              <a:t>Формула безубыточности предприятия (фирмы) показывает зависимость между объемом выручки, ценой, постоянными и переменными затратами.</a:t>
            </a:r>
          </a:p>
          <a:p>
            <a:r>
              <a:rPr lang="ru-RU" sz="2800"/>
              <a:t>Точка </a:t>
            </a:r>
            <a:r>
              <a:rPr lang="ru-RU" sz="2800" b="1"/>
              <a:t>безубыточности</a:t>
            </a:r>
            <a:r>
              <a:rPr lang="ru-RU" sz="2800"/>
              <a:t> — объём производства и реализации продукции, при котором расходы будут компенсированы доходами, а при производстве и реализации каждой последующей единицы продукции предприятие начинает получать прибыль.  </a:t>
            </a:r>
          </a:p>
          <a:p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40639010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2" name="Picture 6" descr="images (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60350"/>
            <a:ext cx="8439150" cy="438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5" descr="images (4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831"/>
          <a:stretch>
            <a:fillRect/>
          </a:stretch>
        </p:blipFill>
        <p:spPr bwMode="auto">
          <a:xfrm>
            <a:off x="304800" y="4648200"/>
            <a:ext cx="8534400" cy="201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3559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На основе анализа безубыточности можно предположить четыре основных пути повышения прибыли предприятия: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	</a:t>
            </a:r>
            <a:r>
              <a:rPr lang="ru-RU" b="1"/>
              <a:t>1) повышение цены реализации;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/>
              <a:t>	2) снижение переменных затрат на единицу;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/>
              <a:t>	3) снижение постоянных затрат;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/>
              <a:t>	4) увеличение объема производства. 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6650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Норма прибыли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/>
              <a:t>Эффективность использования текущих затрат</a:t>
            </a:r>
            <a:r>
              <a:rPr lang="ru-RU"/>
              <a:t> (норма прибыли) – это отношение прибыли к издержкам предприятия (себестоимость).</a:t>
            </a:r>
          </a:p>
          <a:p>
            <a:pPr>
              <a:lnSpc>
                <a:spcPct val="90000"/>
              </a:lnSpc>
            </a:pPr>
            <a:r>
              <a:rPr lang="ru-RU"/>
              <a:t> </a:t>
            </a:r>
            <a:r>
              <a:rPr lang="ru-RU" b="1"/>
              <a:t>эффективность использования основных и оборотных фондов</a:t>
            </a:r>
            <a:r>
              <a:rPr lang="ru-RU"/>
              <a:t> (норма прибыли) – это  отношение прибыли к авансированным вложениям (основным производственным фондам и оборотным средствам). 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761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304800"/>
            <a:ext cx="8243887" cy="1112838"/>
          </a:xfrm>
        </p:spPr>
        <p:txBody>
          <a:bodyPr/>
          <a:lstStyle/>
          <a:p>
            <a:r>
              <a:rPr lang="ru-RU" sz="3600" b="1">
                <a:latin typeface="Arial" charset="0"/>
              </a:rPr>
              <a:t>Внутренние (неявные) издержки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ru-RU" b="1">
                <a:latin typeface="Arial" charset="0"/>
              </a:rPr>
              <a:t>Неявными</a:t>
            </a:r>
            <a:r>
              <a:rPr lang="ru-RU">
                <a:latin typeface="Arial" charset="0"/>
              </a:rPr>
              <a:t> являются издержки использования ресурсов, находящихся в собственности данного предприятия. Так, для собственника капитала неявные издержки могут быть выражены прибылью, которую он мог бы получить, вложив свой капитал не в «свое», а в какое-то другое дело.</a:t>
            </a:r>
            <a:r>
              <a:rPr lang="ru-RU"/>
              <a:t>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9494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>
          <a:ln>
            <a:solidFill>
              <a:schemeClr val="folHlink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ru-RU" b="1"/>
              <a:t>Распределение чистой прибыли</a:t>
            </a:r>
            <a:r>
              <a:rPr lang="ru-RU"/>
              <a:t> </a:t>
            </a:r>
          </a:p>
        </p:txBody>
      </p:sp>
      <p:sp>
        <p:nvSpPr>
          <p:cNvPr id="47111" name="Rectangle 8"/>
          <p:cNvSpPr>
            <a:spLocks noChangeArrowheads="1"/>
          </p:cNvSpPr>
          <p:nvPr/>
        </p:nvSpPr>
        <p:spPr bwMode="auto">
          <a:xfrm>
            <a:off x="2667000" y="1905000"/>
            <a:ext cx="35290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7112" name="Text Box 9"/>
          <p:cNvSpPr txBox="1">
            <a:spLocks noChangeArrowheads="1"/>
          </p:cNvSpPr>
          <p:nvPr/>
        </p:nvSpPr>
        <p:spPr bwMode="auto">
          <a:xfrm>
            <a:off x="2819400" y="1981200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 sz="3200"/>
              <a:t>Чистая прибыль</a:t>
            </a:r>
          </a:p>
        </p:txBody>
      </p:sp>
      <p:sp>
        <p:nvSpPr>
          <p:cNvPr id="47113" name="Rectangle 10"/>
          <p:cNvSpPr>
            <a:spLocks noChangeArrowheads="1"/>
          </p:cNvSpPr>
          <p:nvPr/>
        </p:nvSpPr>
        <p:spPr bwMode="auto">
          <a:xfrm>
            <a:off x="533400" y="4419600"/>
            <a:ext cx="2592388" cy="935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7114" name="Rectangle 11"/>
          <p:cNvSpPr>
            <a:spLocks noChangeArrowheads="1"/>
          </p:cNvSpPr>
          <p:nvPr/>
        </p:nvSpPr>
        <p:spPr bwMode="auto">
          <a:xfrm>
            <a:off x="3352800" y="4953000"/>
            <a:ext cx="1584325" cy="935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7115" name="Rectangle 12"/>
          <p:cNvSpPr>
            <a:spLocks noChangeArrowheads="1"/>
          </p:cNvSpPr>
          <p:nvPr/>
        </p:nvSpPr>
        <p:spPr bwMode="auto">
          <a:xfrm>
            <a:off x="5651500" y="5734050"/>
            <a:ext cx="144145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7116" name="Rectangle 13"/>
          <p:cNvSpPr>
            <a:spLocks noChangeArrowheads="1"/>
          </p:cNvSpPr>
          <p:nvPr/>
        </p:nvSpPr>
        <p:spPr bwMode="auto">
          <a:xfrm>
            <a:off x="7235825" y="5734050"/>
            <a:ext cx="170656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>
              <a:latin typeface="Arial" charset="0"/>
            </a:endParaRPr>
          </a:p>
        </p:txBody>
      </p:sp>
      <p:sp>
        <p:nvSpPr>
          <p:cNvPr id="47117" name="Text Box 14"/>
          <p:cNvSpPr txBox="1">
            <a:spLocks noChangeArrowheads="1"/>
          </p:cNvSpPr>
          <p:nvPr/>
        </p:nvSpPr>
        <p:spPr bwMode="auto">
          <a:xfrm>
            <a:off x="7235825" y="5876925"/>
            <a:ext cx="1644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/>
              <a:t>Расширение</a:t>
            </a:r>
          </a:p>
          <a:p>
            <a:r>
              <a:rPr lang="ru-RU"/>
              <a:t>производства</a:t>
            </a:r>
          </a:p>
        </p:txBody>
      </p:sp>
      <p:sp>
        <p:nvSpPr>
          <p:cNvPr id="47118" name="Text Box 15"/>
          <p:cNvSpPr txBox="1">
            <a:spLocks noChangeArrowheads="1"/>
          </p:cNvSpPr>
          <p:nvPr/>
        </p:nvSpPr>
        <p:spPr bwMode="auto">
          <a:xfrm>
            <a:off x="5651500" y="5876925"/>
            <a:ext cx="14017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/>
              <a:t>Подготовка</a:t>
            </a:r>
          </a:p>
          <a:p>
            <a:r>
              <a:rPr lang="ru-RU"/>
              <a:t>кадров</a:t>
            </a:r>
          </a:p>
        </p:txBody>
      </p:sp>
      <p:sp>
        <p:nvSpPr>
          <p:cNvPr id="47119" name="Text Box 16"/>
          <p:cNvSpPr txBox="1">
            <a:spLocks noChangeArrowheads="1"/>
          </p:cNvSpPr>
          <p:nvPr/>
        </p:nvSpPr>
        <p:spPr bwMode="auto">
          <a:xfrm>
            <a:off x="3581400" y="4876800"/>
            <a:ext cx="14938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ru-RU"/>
              <a:t>Развитие </a:t>
            </a:r>
          </a:p>
          <a:p>
            <a:r>
              <a:rPr lang="ru-RU"/>
              <a:t>Социальной</a:t>
            </a:r>
          </a:p>
          <a:p>
            <a:r>
              <a:rPr lang="ru-RU"/>
              <a:t>сферы</a:t>
            </a:r>
          </a:p>
        </p:txBody>
      </p:sp>
      <p:sp>
        <p:nvSpPr>
          <p:cNvPr id="47120" name="Text Box 17"/>
          <p:cNvSpPr txBox="1">
            <a:spLocks noChangeArrowheads="1"/>
          </p:cNvSpPr>
          <p:nvPr/>
        </p:nvSpPr>
        <p:spPr bwMode="auto">
          <a:xfrm>
            <a:off x="609600" y="4572000"/>
            <a:ext cx="26050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ru-RU"/>
              <a:t>Предпринимательский</a:t>
            </a:r>
          </a:p>
          <a:p>
            <a:pPr algn="ctr"/>
            <a:r>
              <a:rPr lang="ru-RU"/>
              <a:t>доход</a:t>
            </a:r>
          </a:p>
        </p:txBody>
      </p:sp>
      <p:cxnSp>
        <p:nvCxnSpPr>
          <p:cNvPr id="47123" name="AutoShape 24"/>
          <p:cNvCxnSpPr>
            <a:cxnSpLocks noChangeShapeType="1"/>
            <a:stCxn id="47111" idx="2"/>
            <a:endCxn id="47115" idx="0"/>
          </p:cNvCxnSpPr>
          <p:nvPr/>
        </p:nvCxnSpPr>
        <p:spPr bwMode="auto">
          <a:xfrm rot="16200000" flipH="1">
            <a:off x="3944938" y="3306762"/>
            <a:ext cx="2914650" cy="19399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24" name="AutoShape 25"/>
          <p:cNvCxnSpPr>
            <a:cxnSpLocks noChangeShapeType="1"/>
            <a:stCxn id="47111" idx="2"/>
            <a:endCxn id="47116" idx="0"/>
          </p:cNvCxnSpPr>
          <p:nvPr/>
        </p:nvCxnSpPr>
        <p:spPr bwMode="auto">
          <a:xfrm rot="16200000" flipH="1">
            <a:off x="4803775" y="2447925"/>
            <a:ext cx="2914650" cy="3657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25" name="AutoShape 26"/>
          <p:cNvCxnSpPr>
            <a:cxnSpLocks noChangeShapeType="1"/>
            <a:endCxn id="47119" idx="0"/>
          </p:cNvCxnSpPr>
          <p:nvPr/>
        </p:nvCxnSpPr>
        <p:spPr bwMode="auto">
          <a:xfrm rot="5400000">
            <a:off x="3345657" y="3802856"/>
            <a:ext cx="2057400" cy="904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126" name="AutoShape 27"/>
          <p:cNvCxnSpPr>
            <a:cxnSpLocks noChangeShapeType="1"/>
            <a:stCxn id="47111" idx="2"/>
            <a:endCxn id="47113" idx="0"/>
          </p:cNvCxnSpPr>
          <p:nvPr/>
        </p:nvCxnSpPr>
        <p:spPr bwMode="auto">
          <a:xfrm rot="5400000">
            <a:off x="2331244" y="2318544"/>
            <a:ext cx="1600200" cy="260191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20706624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304800"/>
            <a:ext cx="8243887" cy="1112838"/>
          </a:xfrm>
        </p:spPr>
        <p:txBody>
          <a:bodyPr/>
          <a:lstStyle/>
          <a:p>
            <a:r>
              <a:rPr lang="ru-RU" b="1"/>
              <a:t>Эффект масштаба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ru-RU"/>
              <a:t>Чем больше масштабы производства, тем ниже средняя себестоимость единицы продукции и выше прибыль при прочих равных условиях.</a:t>
            </a:r>
          </a:p>
          <a:p>
            <a:r>
              <a:rPr lang="ru-RU" b="1"/>
              <a:t>Эффект масштаба</a:t>
            </a:r>
            <a:r>
              <a:rPr lang="ru-RU"/>
              <a:t> может быть положительным или отрицательным.  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064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304800"/>
            <a:ext cx="8243887" cy="1112838"/>
          </a:xfrm>
        </p:spPr>
        <p:txBody>
          <a:bodyPr/>
          <a:lstStyle/>
          <a:p>
            <a:r>
              <a:rPr lang="ru-RU" b="1">
                <a:latin typeface="Arial" charset="0"/>
              </a:rPr>
              <a:t>Внешние (явные) издержки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>
                <a:latin typeface="Arial" charset="0"/>
              </a:rPr>
              <a:t>Явные издержки предприятия</a:t>
            </a:r>
            <a:r>
              <a:rPr lang="ru-RU"/>
              <a:t> </a:t>
            </a:r>
            <a:r>
              <a:rPr lang="ru-RU">
                <a:latin typeface="Arial" charset="0"/>
              </a:rPr>
              <a:t>составляют денежные расходы на оплату труда, приобретение сырья и материалов, амортизацию основных фондов, оплату транспортных расходов и другое.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261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>
                <a:latin typeface="Arial" charset="0"/>
              </a:rPr>
              <a:t>Постоянные, переменные  и валовые издержки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ru-RU" sz="2800" b="1">
                <a:latin typeface="Arial" charset="0"/>
              </a:rPr>
              <a:t>1. Постоянные издержки (FC)</a:t>
            </a:r>
            <a:r>
              <a:rPr lang="ru-RU" sz="2800">
                <a:latin typeface="Arial" charset="0"/>
              </a:rPr>
              <a:t> — это издержки, которые не зависят от объема выпускаемой продукции, и их величина не меняется в зависимости от изменений объема производства.</a:t>
            </a:r>
            <a:r>
              <a:rPr lang="ru-RU" sz="2800"/>
              <a:t> </a:t>
            </a:r>
            <a:endParaRPr lang="ru-RU" sz="2800">
              <a:latin typeface="Arial" charset="0"/>
            </a:endParaRPr>
          </a:p>
          <a:p>
            <a:r>
              <a:rPr lang="ru-RU" sz="2800" b="1">
                <a:latin typeface="Arial" charset="0"/>
              </a:rPr>
              <a:t>2. Переменные издержки (VC) </a:t>
            </a:r>
            <a:r>
              <a:rPr lang="ru-RU" sz="2800">
                <a:latin typeface="Arial" charset="0"/>
              </a:rPr>
              <a:t>—это издержки, которые изменяются в зависимости от объема производства.</a:t>
            </a:r>
            <a:r>
              <a:rPr lang="ru-RU" sz="2800"/>
              <a:t> </a:t>
            </a:r>
            <a:endParaRPr lang="ru-RU" sz="2800">
              <a:latin typeface="Arial" charset="0"/>
            </a:endParaRPr>
          </a:p>
          <a:p>
            <a:r>
              <a:rPr lang="ru-RU" sz="2800" b="1">
                <a:latin typeface="Arial" charset="0"/>
              </a:rPr>
              <a:t>3. Валовые издержки (ТС)</a:t>
            </a:r>
            <a:r>
              <a:rPr lang="ru-RU" sz="2800">
                <a:latin typeface="Arial" charset="0"/>
              </a:rPr>
              <a:t> — это сумма постоянных и переменных издержек</a:t>
            </a:r>
          </a:p>
        </p:txBody>
      </p:sp>
    </p:spTree>
    <p:extLst>
      <p:ext uri="{BB962C8B-B14F-4D97-AF65-F5344CB8AC3E}">
        <p14:creationId xmlns:p14="http://schemas.microsoft.com/office/powerpoint/2010/main" val="818623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Постоянные издержки </a:t>
            </a:r>
            <a:r>
              <a:rPr lang="ru-RU" i="1" dirty="0"/>
              <a:t>(</a:t>
            </a:r>
            <a:r>
              <a:rPr lang="en-US" i="1" dirty="0"/>
              <a:t>fixed cost)</a:t>
            </a: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000" dirty="0" smtClean="0"/>
              <a:t>Издержки</a:t>
            </a:r>
            <a:r>
              <a:rPr lang="ru-RU" sz="2000" dirty="0"/>
              <a:t>, связанные </a:t>
            </a:r>
            <a:r>
              <a:rPr lang="ru-RU" sz="2000" dirty="0" smtClean="0"/>
              <a:t>с:</a:t>
            </a:r>
          </a:p>
          <a:p>
            <a:pPr lvl="1"/>
            <a:r>
              <a:rPr lang="ru-RU" dirty="0" smtClean="0"/>
              <a:t>использованием </a:t>
            </a:r>
            <a:r>
              <a:rPr lang="ru-RU" dirty="0"/>
              <a:t>зданий и </a:t>
            </a:r>
            <a:r>
              <a:rPr lang="ru-RU" dirty="0" smtClean="0"/>
              <a:t>сооружений;</a:t>
            </a:r>
          </a:p>
          <a:p>
            <a:pPr lvl="1"/>
            <a:r>
              <a:rPr lang="ru-RU" dirty="0" smtClean="0"/>
              <a:t>использованием машин </a:t>
            </a:r>
            <a:r>
              <a:rPr lang="ru-RU" dirty="0"/>
              <a:t>и производственного </a:t>
            </a:r>
            <a:r>
              <a:rPr lang="ru-RU" dirty="0" smtClean="0"/>
              <a:t>оборудования;</a:t>
            </a:r>
          </a:p>
          <a:p>
            <a:pPr lvl="1"/>
            <a:r>
              <a:rPr lang="ru-RU" dirty="0" smtClean="0"/>
              <a:t>арендой;</a:t>
            </a:r>
          </a:p>
          <a:p>
            <a:pPr lvl="1"/>
            <a:r>
              <a:rPr lang="ru-RU" dirty="0" smtClean="0"/>
              <a:t>капитальным ремонтом;</a:t>
            </a:r>
          </a:p>
          <a:p>
            <a:pPr lvl="1"/>
            <a:r>
              <a:rPr lang="ru-RU" dirty="0" smtClean="0"/>
              <a:t>административные </a:t>
            </a:r>
            <a:r>
              <a:rPr lang="ru-RU" dirty="0"/>
              <a:t>расходы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9. Фирма: издержки производства и прибыль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4437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1737</Words>
  <Application>Microsoft Office PowerPoint</Application>
  <PresentationFormat>Экран (4:3)</PresentationFormat>
  <Paragraphs>368</Paragraphs>
  <Slides>61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61</vt:i4>
      </vt:variant>
    </vt:vector>
  </HeadingPairs>
  <TitlesOfParts>
    <vt:vector size="69" baseType="lpstr">
      <vt:lpstr>Arial</vt:lpstr>
      <vt:lpstr>Calibri</vt:lpstr>
      <vt:lpstr>Times New Roman</vt:lpstr>
      <vt:lpstr>Wingdings</vt:lpstr>
      <vt:lpstr>Wingdings 2</vt:lpstr>
      <vt:lpstr>Тема Office</vt:lpstr>
      <vt:lpstr>Уравнение</vt:lpstr>
      <vt:lpstr>Документ</vt:lpstr>
      <vt:lpstr>Затраты и результаты. классификация издержек предприятия. </vt:lpstr>
      <vt:lpstr>План лекции</vt:lpstr>
      <vt:lpstr>Презентация PowerPoint</vt:lpstr>
      <vt:lpstr>Презентация PowerPoint</vt:lpstr>
      <vt:lpstr>Презентация PowerPoint</vt:lpstr>
      <vt:lpstr>Внутренние (неявные) издержки</vt:lpstr>
      <vt:lpstr>Внешние (явные) издержки</vt:lpstr>
      <vt:lpstr>Постоянные, переменные  и валовые издержки</vt:lpstr>
      <vt:lpstr>Постоянные издержки (fixed cost)</vt:lpstr>
      <vt:lpstr>Постоянные издержки (fixed cost)</vt:lpstr>
      <vt:lpstr>Средние постоянные издержки (average fixed cost)</vt:lpstr>
      <vt:lpstr>Переменные издержки (variable cost)</vt:lpstr>
      <vt:lpstr>Переменные издержки (variable cost)</vt:lpstr>
      <vt:lpstr>Средние переменные издержки (average variable cost) </vt:lpstr>
      <vt:lpstr>Структура издержек производства</vt:lpstr>
      <vt:lpstr>Презентация PowerPoint</vt:lpstr>
      <vt:lpstr>Средние издержки (АС)</vt:lpstr>
      <vt:lpstr>Предельные издержки (МС)</vt:lpstr>
      <vt:lpstr>Презентация PowerPoint</vt:lpstr>
      <vt:lpstr>Пример расчета издержек производства</vt:lpstr>
      <vt:lpstr>Пример расчета издержек производства </vt:lpstr>
      <vt:lpstr>Рассчитайте издержки и заполните таблицу:</vt:lpstr>
      <vt:lpstr>Презентация PowerPoint</vt:lpstr>
      <vt:lpstr>Себестоимость продукции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Затраты</vt:lpstr>
      <vt:lpstr>Материальные затраты</vt:lpstr>
      <vt:lpstr>Затраты на оплату труда</vt:lpstr>
      <vt:lpstr>Отчисления на социальные нужды</vt:lpstr>
      <vt:lpstr>Прочие затраты</vt:lpstr>
      <vt:lpstr>Презентация PowerPoint</vt:lpstr>
      <vt:lpstr>Презентация PowerPoint</vt:lpstr>
      <vt:lpstr>Косвенные затраты</vt:lpstr>
      <vt:lpstr>Внешние и внутренние факторы влияющие на величину себестоимости</vt:lpstr>
      <vt:lpstr>Презентация PowerPoint</vt:lpstr>
      <vt:lpstr>Валовая выручка</vt:lpstr>
      <vt:lpstr>Валовой доход предприятия</vt:lpstr>
      <vt:lpstr>Соотношение издержек и прибыли предприятия </vt:lpstr>
      <vt:lpstr>Прибыль</vt:lpstr>
      <vt:lpstr>Виды прибыли</vt:lpstr>
      <vt:lpstr>Валовая прибыль</vt:lpstr>
      <vt:lpstr>Прибыль от продаж</vt:lpstr>
      <vt:lpstr>Прибыль до налогообложения</vt:lpstr>
      <vt:lpstr>Чистая прибыль</vt:lpstr>
      <vt:lpstr>Экономическая прибыль</vt:lpstr>
      <vt:lpstr>Формула безубыточности</vt:lpstr>
      <vt:lpstr>Презентация PowerPoint</vt:lpstr>
      <vt:lpstr>Презентация PowerPoint</vt:lpstr>
      <vt:lpstr>Норма прибыли</vt:lpstr>
      <vt:lpstr>Распределение чистой прибыли </vt:lpstr>
      <vt:lpstr>Эффект масштаба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Затраты и результаты. классификация издержек предприятия. </dc:title>
  <cp:lastModifiedBy>Каб-115</cp:lastModifiedBy>
  <cp:revision>9</cp:revision>
  <dcterms:modified xsi:type="dcterms:W3CDTF">2021-03-04T07:52:17Z</dcterms:modified>
</cp:coreProperties>
</file>