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Герметичные системы, находящиеся под давлением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u="sng" dirty="0" smtClean="0"/>
              <a:t>1. Проводится</a:t>
            </a:r>
            <a:r>
              <a:rPr lang="ru-RU" sz="3200" dirty="0" smtClean="0"/>
              <a:t> </a:t>
            </a:r>
            <a:r>
              <a:rPr lang="ru-RU" sz="3200" dirty="0" smtClean="0"/>
              <a:t>по правилам, определенным РОСТЕХНАДЗОРОМ</a:t>
            </a:r>
          </a:p>
          <a:p>
            <a:pPr>
              <a:buNone/>
            </a:pPr>
            <a:r>
              <a:rPr lang="ru-RU" sz="4000" u="sng" dirty="0" smtClean="0"/>
              <a:t>2. Заключается</a:t>
            </a:r>
            <a:r>
              <a:rPr lang="ru-RU" sz="3200" dirty="0" smtClean="0"/>
              <a:t> </a:t>
            </a:r>
            <a:r>
              <a:rPr lang="ru-RU" sz="4000" b="1" i="1" dirty="0" smtClean="0"/>
              <a:t>во внутреннем осмотре </a:t>
            </a:r>
            <a:r>
              <a:rPr lang="ru-RU" sz="4000" b="1" i="1" dirty="0" smtClean="0"/>
              <a:t>,</a:t>
            </a:r>
            <a:r>
              <a:rPr lang="ru-RU" sz="4000" b="1" i="1" dirty="0" smtClean="0"/>
              <a:t> </a:t>
            </a:r>
            <a:r>
              <a:rPr lang="ru-RU" sz="4000" b="1" i="1" dirty="0" smtClean="0"/>
              <a:t>гидравлическом </a:t>
            </a:r>
            <a:r>
              <a:rPr lang="ru-RU" sz="4000" b="1" i="1" dirty="0" smtClean="0"/>
              <a:t>или пневматическом испытании</a:t>
            </a:r>
            <a:endParaRPr lang="ru-RU" sz="4000" b="1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</a:rPr>
              <a:t>Техническое освидетельствование</a:t>
            </a:r>
            <a:endParaRPr lang="ru-RU" sz="3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/>
          <a:lstStyle/>
          <a:p>
            <a:pPr>
              <a:buNone/>
            </a:pPr>
            <a:r>
              <a:rPr lang="ru-RU" sz="3200" b="1" i="1" u="sng" dirty="0" smtClean="0"/>
              <a:t>Гидравлическое </a:t>
            </a:r>
            <a:r>
              <a:rPr lang="ru-RU" sz="3200" b="1" i="1" u="sng" dirty="0" smtClean="0"/>
              <a:t>или </a:t>
            </a:r>
            <a:r>
              <a:rPr lang="ru-RU" sz="3200" b="1" i="1" u="sng" dirty="0" smtClean="0"/>
              <a:t>пневматическое испытания :</a:t>
            </a:r>
          </a:p>
          <a:p>
            <a:pPr marL="624078" indent="-514350">
              <a:buAutoNum type="arabicPeriod"/>
            </a:pPr>
            <a:r>
              <a:rPr lang="ru-RU" sz="3200" b="1" i="1" dirty="0" smtClean="0"/>
              <a:t>з</a:t>
            </a:r>
            <a:r>
              <a:rPr lang="ru-RU" sz="3200" b="1" i="1" dirty="0" smtClean="0"/>
              <a:t>акачка воды </a:t>
            </a:r>
            <a:r>
              <a:rPr lang="ru-RU" sz="3200" b="1" i="1" dirty="0" smtClean="0"/>
              <a:t>или воздуха  под определенным давлением, превышающем </a:t>
            </a:r>
            <a:r>
              <a:rPr lang="ru-RU" sz="3200" b="1" i="1" dirty="0" smtClean="0"/>
              <a:t>рабочее</a:t>
            </a:r>
          </a:p>
          <a:p>
            <a:pPr marL="624078" indent="-514350">
              <a:buAutoNum type="arabicPeriod"/>
            </a:pPr>
            <a:r>
              <a:rPr lang="ru-RU" sz="3200" b="1" i="1" dirty="0" smtClean="0"/>
              <a:t>в</a:t>
            </a:r>
            <a:r>
              <a:rPr lang="ru-RU" sz="3200" b="1" i="1" dirty="0" smtClean="0"/>
              <a:t>ыдержка определенное </a:t>
            </a:r>
            <a:r>
              <a:rPr lang="ru-RU" sz="3200" b="1" i="1" dirty="0" smtClean="0"/>
              <a:t>время  под давлением </a:t>
            </a:r>
            <a:endParaRPr lang="ru-RU" sz="3200" b="1" i="1" dirty="0" smtClean="0"/>
          </a:p>
          <a:p>
            <a:pPr marL="624078" indent="-514350">
              <a:buAutoNum type="arabicPeriod"/>
            </a:pPr>
            <a:r>
              <a:rPr lang="ru-RU" sz="3200" b="1" i="1" dirty="0" smtClean="0"/>
              <a:t> внешний  осмотр  наружной </a:t>
            </a:r>
            <a:r>
              <a:rPr lang="ru-RU" sz="3200" b="1" i="1" dirty="0" smtClean="0"/>
              <a:t>поверхности сосуда, сварных соединений на предмет </a:t>
            </a:r>
            <a:r>
              <a:rPr lang="ru-RU" sz="3200" b="1" i="1" dirty="0" smtClean="0"/>
              <a:t>течи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Герметичность- непроницаемость жидкостями и газами стенок и соединений, ограничивающих внутренние объемы устройств и установок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00364" y="2071678"/>
            <a:ext cx="328614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Герметичные системы</a:t>
            </a:r>
            <a:endParaRPr lang="ru-RU" sz="32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5572132" y="1214422"/>
            <a:ext cx="92869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V="1">
            <a:off x="2607455" y="1464455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2178827" y="3821909"/>
            <a:ext cx="121444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6179355" y="3750471"/>
            <a:ext cx="1428760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214282" y="0"/>
            <a:ext cx="4071966" cy="1571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Трубопроводы</a:t>
            </a:r>
            <a:endParaRPr lang="ru-RU" sz="2800" dirty="0"/>
          </a:p>
        </p:txBody>
      </p:sp>
      <p:sp>
        <p:nvSpPr>
          <p:cNvPr id="14" name="Овал 13"/>
          <p:cNvSpPr/>
          <p:nvPr/>
        </p:nvSpPr>
        <p:spPr>
          <a:xfrm>
            <a:off x="5143504" y="0"/>
            <a:ext cx="4000496" cy="18573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Газгольдеры (запас газа высокого давления)</a:t>
            </a:r>
            <a:endParaRPr lang="ru-RU" sz="2800" dirty="0"/>
          </a:p>
        </p:txBody>
      </p:sp>
      <p:sp>
        <p:nvSpPr>
          <p:cNvPr id="15" name="Овал 14"/>
          <p:cNvSpPr/>
          <p:nvPr/>
        </p:nvSpPr>
        <p:spPr>
          <a:xfrm>
            <a:off x="0" y="4000504"/>
            <a:ext cx="3857652" cy="24288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Баллоны для хранения и перевозки сжатых, сжиженных и растворенных газов</a:t>
            </a:r>
            <a:endParaRPr lang="ru-RU" sz="2000" dirty="0"/>
          </a:p>
        </p:txBody>
      </p:sp>
      <p:sp>
        <p:nvSpPr>
          <p:cNvPr id="16" name="Овал 15"/>
          <p:cNvSpPr/>
          <p:nvPr/>
        </p:nvSpPr>
        <p:spPr>
          <a:xfrm>
            <a:off x="5357818" y="4143380"/>
            <a:ext cx="3571868" cy="2357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Сосуды для сжиженных газов</a:t>
            </a:r>
            <a:endParaRPr lang="ru-RU" sz="2400" dirty="0"/>
          </a:p>
        </p:txBody>
      </p:sp>
      <p:sp>
        <p:nvSpPr>
          <p:cNvPr id="17" name="Овал 16"/>
          <p:cNvSpPr/>
          <p:nvPr/>
        </p:nvSpPr>
        <p:spPr>
          <a:xfrm>
            <a:off x="0" y="1857364"/>
            <a:ext cx="2857488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Сосуды, для ведения химических и тепловых процессов</a:t>
            </a:r>
            <a:endParaRPr lang="ru-RU" sz="2000" dirty="0"/>
          </a:p>
        </p:txBody>
      </p:sp>
      <p:sp>
        <p:nvSpPr>
          <p:cNvPr id="18" name="Овал 17"/>
          <p:cNvSpPr/>
          <p:nvPr/>
        </p:nvSpPr>
        <p:spPr>
          <a:xfrm>
            <a:off x="6500826" y="2000240"/>
            <a:ext cx="2643174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Компрессоры, котлы</a:t>
            </a:r>
            <a:endParaRPr lang="ru-RU" sz="2400" dirty="0"/>
          </a:p>
        </p:txBody>
      </p:sp>
      <p:cxnSp>
        <p:nvCxnSpPr>
          <p:cNvPr id="22" name="Прямая со стрелкой 21"/>
          <p:cNvCxnSpPr>
            <a:stCxn id="4" idx="1"/>
          </p:cNvCxnSpPr>
          <p:nvPr/>
        </p:nvCxnSpPr>
        <p:spPr>
          <a:xfrm rot="10800000" flipV="1">
            <a:off x="2643174" y="2893214"/>
            <a:ext cx="35719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3"/>
          </p:cNvCxnSpPr>
          <p:nvPr/>
        </p:nvCxnSpPr>
        <p:spPr>
          <a:xfrm flipV="1">
            <a:off x="6286512" y="2857496"/>
            <a:ext cx="35719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Аммиакопровод</a:t>
            </a:r>
            <a:endParaRPr lang="ru-RU" sz="3600" dirty="0" smtClean="0"/>
          </a:p>
          <a:p>
            <a:r>
              <a:rPr lang="ru-RU" sz="3600" dirty="0" smtClean="0"/>
              <a:t>Водопровод</a:t>
            </a:r>
          </a:p>
          <a:p>
            <a:r>
              <a:rPr lang="ru-RU" sz="3600" dirty="0" smtClean="0"/>
              <a:t>Воздуховод</a:t>
            </a:r>
          </a:p>
          <a:p>
            <a:r>
              <a:rPr lang="ru-RU" sz="3600" dirty="0" smtClean="0"/>
              <a:t>Газопровод</a:t>
            </a:r>
          </a:p>
          <a:p>
            <a:r>
              <a:rPr lang="ru-RU" sz="3600" dirty="0" smtClean="0"/>
              <a:t>Нефтепродуктопровод</a:t>
            </a:r>
          </a:p>
          <a:p>
            <a:r>
              <a:rPr lang="ru-RU" sz="3600" dirty="0" err="1" smtClean="0"/>
              <a:t>Мазутопровод</a:t>
            </a:r>
            <a:endParaRPr lang="ru-RU" sz="3600" dirty="0" smtClean="0"/>
          </a:p>
          <a:p>
            <a:r>
              <a:rPr lang="ru-RU" sz="3600" dirty="0" smtClean="0"/>
              <a:t>Паропровод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           </a:t>
            </a:r>
            <a:r>
              <a:rPr lang="ru-RU" sz="5300" dirty="0" smtClean="0"/>
              <a:t>Трубопроводы:</a:t>
            </a:r>
            <a:br>
              <a:rPr lang="ru-RU" sz="5300" dirty="0" smtClean="0"/>
            </a:br>
            <a:endParaRPr lang="ru-RU" dirty="0"/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7715272" y="857232"/>
            <a:ext cx="1071570" cy="192882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71545"/>
          <a:ext cx="8686800" cy="5822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996173"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Транспортируемая по трубопроводу среда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 окраски трубопроводов</a:t>
                      </a:r>
                      <a:endParaRPr lang="ru-RU" dirty="0"/>
                    </a:p>
                  </a:txBody>
                  <a:tcPr/>
                </a:tc>
              </a:tr>
              <a:tr h="57714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ВОДА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зеленый</a:t>
                      </a:r>
                      <a:endParaRPr lang="ru-RU" sz="28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7714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ПАР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красный</a:t>
                      </a:r>
                      <a:endParaRPr lang="ru-RU" sz="28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7714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ВОЗДУХ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bg1"/>
                          </a:solidFill>
                        </a:rPr>
                        <a:t>синий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908364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ГАЗЫ ГОРЮЧИЕ</a:t>
                      </a:r>
                      <a:r>
                        <a:rPr lang="ru-RU" sz="2800" b="1" baseline="0" dirty="0" smtClean="0"/>
                        <a:t> И НЕГОРЮЧИЕ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Желтый</a:t>
                      </a:r>
                      <a:endParaRPr lang="ru-RU" sz="28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7714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КИСЛОТЫ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оранжевый</a:t>
                      </a:r>
                      <a:endParaRPr lang="ru-RU" sz="2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57714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ЩЕЛОЧИ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bg1"/>
                          </a:solidFill>
                        </a:rPr>
                        <a:t>фиолетовый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996173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ЖИДКОСТИ ГОРЮЧИЕ И НЕГОРЮЧИЕ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bg1"/>
                          </a:solidFill>
                        </a:rPr>
                        <a:t>Коричневый </a:t>
                      </a:r>
                      <a:endParaRPr lang="ru-RU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Окраска трубопроводов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3200" b="1" dirty="0" smtClean="0"/>
              <a:t>Внешние механические воздействия</a:t>
            </a:r>
          </a:p>
          <a:p>
            <a:r>
              <a:rPr lang="ru-RU" sz="3200" b="1" dirty="0" smtClean="0"/>
              <a:t>Снижение механической прочности</a:t>
            </a:r>
          </a:p>
          <a:p>
            <a:r>
              <a:rPr lang="ru-RU" sz="3200" b="1" dirty="0" smtClean="0"/>
              <a:t>Нарушение технологического режима</a:t>
            </a:r>
          </a:p>
          <a:p>
            <a:r>
              <a:rPr lang="ru-RU" sz="3200" b="1" dirty="0" smtClean="0"/>
              <a:t>Конструкторские ошибки</a:t>
            </a:r>
          </a:p>
          <a:p>
            <a:r>
              <a:rPr lang="ru-RU" sz="3200" b="1" dirty="0" smtClean="0"/>
              <a:t>Изменение состояния герметизируемой среды</a:t>
            </a:r>
          </a:p>
          <a:p>
            <a:r>
              <a:rPr lang="ru-RU" sz="3200" b="1" dirty="0" smtClean="0"/>
              <a:t>Неисправности в контрольно-измерительных приборах и предохранительных устройствах</a:t>
            </a:r>
          </a:p>
          <a:p>
            <a:r>
              <a:rPr lang="ru-RU" sz="3200" b="1" dirty="0" smtClean="0"/>
              <a:t>Ошибки обслуживающего персонала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Autofit/>
          </a:bodyPr>
          <a:lstStyle/>
          <a:p>
            <a:endParaRPr lang="ru-RU" sz="3200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28596" y="214290"/>
            <a:ext cx="8358246" cy="142876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Причины разрушения и разгерметизации систем повышенного давления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92500" lnSpcReduction="20000"/>
          </a:bodyPr>
          <a:lstStyle/>
          <a:p>
            <a:r>
              <a:rPr lang="ru-RU" sz="3900" b="1" dirty="0" smtClean="0"/>
              <a:t>Взрыв</a:t>
            </a:r>
          </a:p>
          <a:p>
            <a:r>
              <a:rPr lang="ru-RU" sz="3900" b="1" i="1" dirty="0" smtClean="0"/>
              <a:t>Получение ожогов (термических и химических)</a:t>
            </a:r>
          </a:p>
          <a:p>
            <a:r>
              <a:rPr lang="ru-RU" sz="3900" b="1" dirty="0" smtClean="0"/>
              <a:t>Травматизм</a:t>
            </a:r>
          </a:p>
          <a:p>
            <a:r>
              <a:rPr lang="ru-RU" sz="3900" b="1" i="1" dirty="0" smtClean="0"/>
              <a:t>Отравления, связанные с применением инертных и токсичных газов</a:t>
            </a:r>
          </a:p>
          <a:p>
            <a:r>
              <a:rPr lang="ru-RU" sz="3900" b="1" dirty="0" smtClean="0"/>
              <a:t>Радиационная опасность (использование в качестве теплоносителя радиоактивных металлов)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74638"/>
            <a:ext cx="9001156" cy="939784"/>
          </a:xfrm>
        </p:spPr>
        <p:txBody>
          <a:bodyPr>
            <a:noAutofit/>
          </a:bodyPr>
          <a:lstStyle/>
          <a:p>
            <a:endParaRPr lang="ru-RU" sz="3200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285720" y="214290"/>
            <a:ext cx="8858280" cy="114300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Опасности, возникающие при нарушении герметичности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571472" y="214290"/>
            <a:ext cx="7929618" cy="135732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Обеспечение безопасности герметичных систем, работающих под давлением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071678"/>
            <a:ext cx="264317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Конструкция установок должна обеспечивать безопасную работу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8" y="1857364"/>
            <a:ext cx="3428992" cy="11430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Сосуды, работающие под давлением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28926" y="2071678"/>
            <a:ext cx="2643206" cy="17145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Трубопроводы, баллоны, цистерны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3643306" y="3786190"/>
            <a:ext cx="428628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143768" y="3071810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85720" y="4714884"/>
            <a:ext cx="5000660" cy="17145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Окрашивают в цвета, соответствующие их содержимому, снабжают надписью с наименованием вещества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72132" y="3786190"/>
            <a:ext cx="3571868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Оснащают :</a:t>
            </a:r>
          </a:p>
          <a:p>
            <a:pPr marL="342900" indent="-342900" algn="ctr">
              <a:buAutoNum type="arabicPeriod"/>
            </a:pPr>
            <a:r>
              <a:rPr lang="ru-RU" b="1" dirty="0" smtClean="0">
                <a:solidFill>
                  <a:srgbClr val="FFFF00"/>
                </a:solidFill>
              </a:rPr>
              <a:t>Запорной и запорно-регулирующей арматурой</a:t>
            </a:r>
          </a:p>
          <a:p>
            <a:pPr marL="342900" indent="-342900" algn="ctr"/>
            <a:r>
              <a:rPr lang="ru-RU" b="1" dirty="0" smtClean="0">
                <a:solidFill>
                  <a:srgbClr val="FFFF00"/>
                </a:solidFill>
              </a:rPr>
              <a:t>2.Предохранительными устройствами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3. Контрольными приборами для измерения давления и температуры</a:t>
            </a:r>
          </a:p>
          <a:p>
            <a:pPr algn="ctr"/>
            <a:endParaRPr lang="ru-RU" dirty="0" smtClean="0">
              <a:solidFill>
                <a:srgbClr val="FFFF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3643306" y="1571612"/>
            <a:ext cx="214314" cy="428628"/>
          </a:xfrm>
          <a:prstGeom prst="downArrow">
            <a:avLst>
              <a:gd name="adj1" fmla="val 50000"/>
              <a:gd name="adj2" fmla="val 44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7429520" y="1500174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285852" y="1571612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793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Предохранительные устройства:</a:t>
            </a:r>
            <a:br>
              <a:rPr lang="ru-RU" dirty="0" smtClean="0"/>
            </a:br>
            <a:r>
              <a:rPr lang="ru-RU" sz="3100" dirty="0" smtClean="0"/>
              <a:t>1</a:t>
            </a:r>
            <a:r>
              <a:rPr lang="ru-RU" dirty="0" smtClean="0"/>
              <a:t>. </a:t>
            </a:r>
            <a:r>
              <a:rPr lang="ru-RU" sz="3600" dirty="0" smtClean="0"/>
              <a:t>п</a:t>
            </a:r>
            <a:r>
              <a:rPr lang="ru-RU" sz="3600" dirty="0" smtClean="0"/>
              <a:t>редохранительные устройства с разрушающимися мембранами (предохранительные мембраны)</a:t>
            </a:r>
            <a:br>
              <a:rPr lang="ru-RU" sz="3600" dirty="0" smtClean="0"/>
            </a:br>
            <a:r>
              <a:rPr lang="ru-RU" sz="3600" dirty="0" smtClean="0"/>
              <a:t>2. взрывные клапаны</a:t>
            </a:r>
            <a:br>
              <a:rPr lang="ru-RU" sz="3600" dirty="0" smtClean="0"/>
            </a:br>
            <a:r>
              <a:rPr lang="ru-RU" sz="3600" dirty="0" smtClean="0"/>
              <a:t>3. предохранительные клапаны</a:t>
            </a:r>
            <a:br>
              <a:rPr lang="ru-RU" sz="36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771</TotalTime>
  <Words>266</Words>
  <PresentationFormat>Экран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Герметичные системы, находящиеся под давлением</vt:lpstr>
      <vt:lpstr>Слайд 2</vt:lpstr>
      <vt:lpstr>Слайд 3</vt:lpstr>
      <vt:lpstr>            Трубопроводы: </vt:lpstr>
      <vt:lpstr>Окраска трубопроводов</vt:lpstr>
      <vt:lpstr>Слайд 6</vt:lpstr>
      <vt:lpstr>Слайд 7</vt:lpstr>
      <vt:lpstr>Слайд 8</vt:lpstr>
      <vt:lpstr>      Предохранительные устройства: 1. предохранительные устройства с разрушающимися мембранами (предохранительные мембраны) 2. взрывные клапаны 3. предохранительные клапаны </vt:lpstr>
      <vt:lpstr>Техническое освидетельствование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Герметичные системы, находящиеся под давлением</dc:title>
  <dc:creator>Admin</dc:creator>
  <cp:lastModifiedBy>Admin</cp:lastModifiedBy>
  <cp:revision>65</cp:revision>
  <dcterms:created xsi:type="dcterms:W3CDTF">2017-05-02T05:52:12Z</dcterms:created>
  <dcterms:modified xsi:type="dcterms:W3CDTF">2017-12-06T15:10:45Z</dcterms:modified>
</cp:coreProperties>
</file>