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317" r:id="rId2"/>
    <p:sldId id="259" r:id="rId3"/>
    <p:sldId id="261" r:id="rId4"/>
    <p:sldId id="263" r:id="rId5"/>
    <p:sldId id="277" r:id="rId6"/>
    <p:sldId id="316" r:id="rId7"/>
    <p:sldId id="280" r:id="rId8"/>
    <p:sldId id="282" r:id="rId9"/>
    <p:sldId id="318" r:id="rId10"/>
    <p:sldId id="278" r:id="rId11"/>
    <p:sldId id="284" r:id="rId12"/>
    <p:sldId id="283" r:id="rId13"/>
    <p:sldId id="286" r:id="rId14"/>
    <p:sldId id="319" r:id="rId15"/>
    <p:sldId id="322" r:id="rId16"/>
    <p:sldId id="321" r:id="rId17"/>
    <p:sldId id="287" r:id="rId18"/>
    <p:sldId id="323" r:id="rId19"/>
    <p:sldId id="326" r:id="rId20"/>
    <p:sldId id="292" r:id="rId21"/>
    <p:sldId id="294" r:id="rId22"/>
    <p:sldId id="293" r:id="rId23"/>
    <p:sldId id="32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DA00AEC-F76C-4E95-A533-999DFD8135E9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970D609-7EF6-4A4C-A99F-33E319418A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1D78428-A758-4479-A70D-8FBDA4952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16832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chemeClr val="tx1"/>
                </a:solidFill>
              </a:rPr>
              <a:t>Теория спроса</a:t>
            </a:r>
          </a:p>
        </p:txBody>
      </p:sp>
    </p:spTree>
    <p:extLst>
      <p:ext uri="{BB962C8B-B14F-4D97-AF65-F5344CB8AC3E}">
        <p14:creationId xmlns:p14="http://schemas.microsoft.com/office/powerpoint/2010/main" val="17259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3548" y="836712"/>
            <a:ext cx="8136904" cy="4392488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Стандартное потребительское поведение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обосновано двумя причинами: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при снижении цены потребитель хочет приобрести больше товара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(эффект дохода);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товар при снижении цены на него дешевеет относительно других товаров и приобретать его становится относительно выгодно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(эффект замещения).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12777"/>
            <a:ext cx="8424936" cy="381642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в денежных доходах населения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в структуре населения (старение населения увеличивает спрос на лекарства, медицинское обслуживание)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цен на сопряженные товары: взаимозаменяемые (субституты) и взаимодополняемые (комплементы)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экономическая политика государства (выплата пособий)</a:t>
            </a: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9FD2A7D-14C9-4A77-BF19-C8828880F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260649"/>
            <a:ext cx="7772400" cy="1152128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Неценовые факторы, влияющие на спрос</a:t>
            </a: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470543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потребительских предпочтений под воздействием рекламы, моды</a:t>
            </a:r>
          </a:p>
          <a:p>
            <a:pPr algn="just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ценовые и дефицитные ожидания потребителей.</a:t>
            </a:r>
          </a:p>
          <a:p>
            <a:pPr algn="just">
              <a:buFontTx/>
              <a:buChar char="-"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4">
            <a:extLst>
              <a:ext uri="{FF2B5EF4-FFF2-40B4-BE49-F238E27FC236}">
                <a16:creationId xmlns:a16="http://schemas.microsoft.com/office/drawing/2014/main" id="{DF83C894-4445-425A-8E8A-395459E7E327}"/>
              </a:ext>
            </a:extLst>
          </p:cNvPr>
          <p:cNvSpPr txBox="1">
            <a:spLocks/>
          </p:cNvSpPr>
          <p:nvPr/>
        </p:nvSpPr>
        <p:spPr>
          <a:xfrm>
            <a:off x="539552" y="260649"/>
            <a:ext cx="7772400" cy="1152128"/>
          </a:xfrm>
          <a:prstGeom prst="rect">
            <a:avLst/>
          </a:prstGeo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3200" dirty="0">
                <a:solidFill>
                  <a:schemeClr val="tx1"/>
                </a:solidFill>
              </a:rPr>
              <a:t>Неценовые факторы, влияющие на спрос</a:t>
            </a: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124744"/>
            <a:ext cx="7772400" cy="3470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Влияние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неценовых факторов на спрос в графической интерпретации отражается 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параллельным сдвигом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самой кривой спроса.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F6CF33E-0FB4-41F8-93F4-1BD86ACD2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Неценовые факторы, влияющие на спрос</a:t>
            </a:r>
            <a:br>
              <a:rPr lang="ru-RU" sz="4400" dirty="0">
                <a:solidFill>
                  <a:schemeClr val="tx1"/>
                </a:solidFill>
              </a:rPr>
            </a:br>
            <a:endParaRPr lang="ru-RU" dirty="0"/>
          </a:p>
        </p:txBody>
      </p:sp>
      <p:pic>
        <p:nvPicPr>
          <p:cNvPr id="5124" name="Picture 4" descr="ИЗМЕНЕНИЯ В СПРОСЕ">
            <a:extLst>
              <a:ext uri="{FF2B5EF4-FFF2-40B4-BE49-F238E27FC236}">
                <a16:creationId xmlns:a16="http://schemas.microsoft.com/office/drawing/2014/main" id="{34214EC8-9756-486D-8900-8874B71A05C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060" y="1583795"/>
            <a:ext cx="5400600" cy="472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0007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F6CF33E-0FB4-41F8-93F4-1BD86ACD2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Особые случаи кривой спроса </a:t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>(восходящая кривая спроса)</a:t>
            </a:r>
            <a:br>
              <a:rPr lang="ru-RU" sz="4400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3AE9B8-D5C4-4E5F-810A-AFEDFF6DB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/>
          </a:bodyPr>
          <a:lstStyle/>
          <a:p>
            <a:pPr algn="just" fontAlgn="base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бедность (парадокс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Гиффена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 fontAlgn="base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роскошь (эффект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Веблена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 fontAlgn="base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спекулятивное поведение или теория «всеобщей паники». </a:t>
            </a:r>
          </a:p>
          <a:p>
            <a:pPr algn="just" fontAlgn="base">
              <a:lnSpc>
                <a:spcPct val="150000"/>
              </a:lnSpc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 fontAlgn="base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 между спросом и ценой-прямая!</a:t>
            </a:r>
          </a:p>
        </p:txBody>
      </p:sp>
    </p:spTree>
    <p:extLst>
      <p:ext uri="{BB962C8B-B14F-4D97-AF65-F5344CB8AC3E}">
        <p14:creationId xmlns:p14="http://schemas.microsoft.com/office/powerpoint/2010/main" val="1233736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1D78428-A758-4479-A70D-8FBDA4952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16832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chemeClr val="tx1"/>
                </a:solidFill>
              </a:rPr>
              <a:t>Теория предложения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45573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772400" cy="3470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Предложение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это количество товара или услуги, которое производители готовы продать по определенной цене за определенный период. Зависимость между ценой и предложением уже не обратная, а прямая.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6F1B6FAF-B187-4A84-8E11-AA16DA6BC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цены ведет к возрастанию величины (объема) предложения.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прочих равных условиях снижение цены ведет к соответствующему уменьшению величины предложения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B727F12-25C9-4E87-A0FD-E7048B62A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Суть закона предложения</a:t>
            </a:r>
          </a:p>
        </p:txBody>
      </p:sp>
    </p:spTree>
    <p:extLst>
      <p:ext uri="{BB962C8B-B14F-4D97-AF65-F5344CB8AC3E}">
        <p14:creationId xmlns:p14="http://schemas.microsoft.com/office/powerpoint/2010/main" val="1347978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B2BA5F2C-9099-4160-8CF5-50CC8719D1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18" b="8852"/>
          <a:stretch/>
        </p:blipFill>
        <p:spPr bwMode="auto">
          <a:xfrm>
            <a:off x="2051720" y="620688"/>
            <a:ext cx="5511627" cy="4801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3066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76672"/>
            <a:ext cx="7772400" cy="43924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Рыночная экономика гарантирует прежде всего свободу потребителя, что выражается в свободе потребительского выбора на рынке товаров и услуг. Добровольный обмен становится необходимым условием суверенитета потребителя. </a:t>
            </a: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4705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издержек производства в результате технических нововведений, изменения источников ресурсов, налоговой политики, стоимости факторов производства</a:t>
            </a:r>
            <a:endParaRPr lang="ru-RU" sz="2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выход на рынок новых фирм, что увеличит предложение вне зависимости от цен</a:t>
            </a:r>
            <a:endParaRPr lang="ru-RU" sz="2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изменение цен на другие товары, приводящего к переливу ресурсов (уходу фирм из отрасли, что уменьшит предложение)</a:t>
            </a:r>
            <a:endParaRPr lang="ru-RU" sz="2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природных катастроф, войн, разрушающих экономику, что вызовет сокращение предложения</a:t>
            </a:r>
            <a:endParaRPr lang="ru-RU" sz="2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4">
            <a:extLst>
              <a:ext uri="{FF2B5EF4-FFF2-40B4-BE49-F238E27FC236}">
                <a16:creationId xmlns:a16="http://schemas.microsoft.com/office/drawing/2014/main" id="{09FD2A7D-14C9-4A77-BF19-C8828880F1A7}"/>
              </a:ext>
            </a:extLst>
          </p:cNvPr>
          <p:cNvSpPr txBox="1">
            <a:spLocks/>
          </p:cNvSpPr>
          <p:nvPr/>
        </p:nvSpPr>
        <p:spPr>
          <a:xfrm>
            <a:off x="539552" y="260649"/>
            <a:ext cx="7772400" cy="1152128"/>
          </a:xfrm>
          <a:prstGeom prst="rect">
            <a:avLst/>
          </a:prstGeo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3200" dirty="0">
                <a:solidFill>
                  <a:schemeClr val="tx1"/>
                </a:solidFill>
              </a:rPr>
              <a:t>Неценовые факторы, влияющие на предложение</a:t>
            </a: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470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Повышение издержек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снизит предложение, т.е. сдвинет кривую предложения влево (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снижение издержек – наоборот вправо (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470543"/>
          </a:xfrm>
        </p:spPr>
        <p:txBody>
          <a:bodyPr>
            <a:normAutofit fontScale="62500" lnSpcReduction="20000"/>
          </a:bodyPr>
          <a:lstStyle/>
          <a:p>
            <a:endParaRPr lang="ru-RU" sz="2400" b="1" i="1" dirty="0"/>
          </a:p>
          <a:p>
            <a:pPr algn="l"/>
            <a:r>
              <a:rPr lang="ru-RU" sz="2400" dirty="0"/>
              <a:t>                          </a:t>
            </a:r>
            <a:r>
              <a:rPr lang="en-US" sz="2400" dirty="0"/>
              <a:t>                           S1</a:t>
            </a:r>
            <a:r>
              <a:rPr lang="ru-RU" sz="2400" dirty="0"/>
              <a:t>       </a:t>
            </a:r>
            <a:r>
              <a:rPr lang="en-US" sz="2400" dirty="0"/>
              <a:t>S        S2</a:t>
            </a:r>
            <a:br>
              <a:rPr lang="ru-RU" sz="2400" dirty="0"/>
            </a:br>
            <a:r>
              <a:rPr lang="ru-RU" sz="2400" dirty="0"/>
              <a:t> 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           </a:t>
            </a:r>
          </a:p>
          <a:p>
            <a:pPr algn="l"/>
            <a:r>
              <a:rPr lang="ru-RU" sz="2400" dirty="0"/>
              <a:t>                                                                               </a:t>
            </a:r>
            <a:endParaRPr lang="ru-RU" sz="2400" b="1" i="1" dirty="0"/>
          </a:p>
          <a:p>
            <a:pPr algn="l"/>
            <a:r>
              <a:rPr lang="ru-RU" sz="2400" dirty="0"/>
              <a:t>                                                                               </a:t>
            </a:r>
            <a:endParaRPr lang="ru-RU" sz="2400" b="1" i="1" dirty="0"/>
          </a:p>
          <a:p>
            <a:pPr algn="l"/>
            <a:r>
              <a:rPr lang="ru-RU" sz="2400" dirty="0"/>
              <a:t>                                                                               </a:t>
            </a:r>
            <a:endParaRPr lang="ru-RU" sz="2400" b="1" i="1" dirty="0"/>
          </a:p>
          <a:p>
            <a:pPr algn="l"/>
            <a:r>
              <a:rPr lang="ru-RU" sz="2400" dirty="0"/>
              <a:t> </a:t>
            </a:r>
            <a:endParaRPr lang="ru-RU" sz="2400" b="1" i="1" dirty="0"/>
          </a:p>
          <a:p>
            <a:pPr algn="l"/>
            <a:r>
              <a:rPr lang="ru-RU" sz="2400" dirty="0"/>
              <a:t>   </a:t>
            </a:r>
            <a:endParaRPr lang="ru-RU" sz="2400" b="1" i="1" dirty="0"/>
          </a:p>
          <a:p>
            <a:pPr algn="l"/>
            <a:r>
              <a:rPr lang="ru-RU" sz="2400" dirty="0"/>
              <a:t>                                                                   </a:t>
            </a:r>
          </a:p>
          <a:p>
            <a:pPr algn="l"/>
            <a:r>
              <a:rPr lang="ru-RU" sz="2400" dirty="0"/>
              <a:t>                                                </a:t>
            </a:r>
          </a:p>
          <a:p>
            <a:pPr algn="l"/>
            <a:r>
              <a:rPr lang="ru-RU" sz="2400" dirty="0"/>
              <a:t>                                                               </a:t>
            </a:r>
          </a:p>
          <a:p>
            <a:pPr algn="l"/>
            <a:r>
              <a:rPr lang="ru-RU" sz="2400" dirty="0"/>
              <a:t>                                                                     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(ед.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l"/>
            <a:endParaRPr lang="ru-RU" sz="2400" b="1" i="1" dirty="0"/>
          </a:p>
          <a:p>
            <a:pPr algn="l"/>
            <a:r>
              <a:rPr lang="ru-RU" sz="2400" dirty="0"/>
              <a:t>   </a:t>
            </a:r>
            <a:endParaRPr lang="ru-RU" sz="2400" b="1" i="1" dirty="0"/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1000100" y="2643182"/>
            <a:ext cx="228601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143108" y="3786190"/>
            <a:ext cx="300039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Дуга 26"/>
          <p:cNvSpPr/>
          <p:nvPr/>
        </p:nvSpPr>
        <p:spPr>
          <a:xfrm rot="5660994">
            <a:off x="926622" y="716225"/>
            <a:ext cx="3940758" cy="1928826"/>
          </a:xfrm>
          <a:prstGeom prst="arc">
            <a:avLst>
              <a:gd name="adj1" fmla="val 16200000"/>
              <a:gd name="adj2" fmla="val 16405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уга 6"/>
          <p:cNvSpPr/>
          <p:nvPr/>
        </p:nvSpPr>
        <p:spPr>
          <a:xfrm rot="5660994">
            <a:off x="1569564" y="716225"/>
            <a:ext cx="3940758" cy="1928826"/>
          </a:xfrm>
          <a:prstGeom prst="arc">
            <a:avLst>
              <a:gd name="adj1" fmla="val 16200000"/>
              <a:gd name="adj2" fmla="val 16405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5660994">
            <a:off x="2212506" y="716225"/>
            <a:ext cx="3940758" cy="1928826"/>
          </a:xfrm>
          <a:prstGeom prst="arc">
            <a:avLst>
              <a:gd name="adj1" fmla="val 16200000"/>
              <a:gd name="adj2" fmla="val 16405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2">
            <a:extLst>
              <a:ext uri="{FF2B5EF4-FFF2-40B4-BE49-F238E27FC236}">
                <a16:creationId xmlns:a16="http://schemas.microsoft.com/office/drawing/2014/main" id="{7F6CF33E-0FB4-41F8-93F4-1BD86ACD28C4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8229600" cy="1311534"/>
          </a:xfrm>
          <a:prstGeom prst="rect">
            <a:avLst/>
          </a:prstGeom>
        </p:spPr>
        <p:txBody>
          <a:bodyPr vert="horz" anchor="b">
            <a:normAutofit fontScale="5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6100" dirty="0">
                <a:solidFill>
                  <a:schemeClr val="tx1"/>
                </a:solidFill>
              </a:rPr>
              <a:t>Неценовые факторы, влияющие на предложение</a:t>
            </a:r>
            <a:br>
              <a:rPr lang="ru-RU" sz="4400" dirty="0">
                <a:solidFill>
                  <a:schemeClr val="tx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B3226549-2F86-420A-BD4B-DB7157B7F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Колебания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предложения, вызванные неценовыми факторами,  в каждый промежуток времени графически иллюстрируются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сдвигом кривой предложения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параллельно самой себе в сторону увеличения или снижения объема предложения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4097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4664" y="404664"/>
            <a:ext cx="8134672" cy="468052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Личный интерес выступает главным мотивом и главной движущей силой экономики.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потребителей этим интересом является максимизация полезности, для производителей — максимизация прибыли. </a:t>
            </a:r>
          </a:p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Свобода выбора становится основой конкуренции</a:t>
            </a: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08912" cy="48245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на рынке функционирует множество покупателей и продавцов, доля каждого экономического агента чрезвычайно мала. Он не в состоянии влиять на цены и объемы продаваемых товаров и услуг. Цены на покупаемый (или продаваемый) товар для него складывается  объективно, не зависит от его воли и желания.</a:t>
            </a: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DBF5B33-20B4-4727-8B73-F3F54E9441D0}"/>
              </a:ext>
            </a:extLst>
          </p:cNvPr>
          <p:cNvSpPr/>
          <p:nvPr/>
        </p:nvSpPr>
        <p:spPr>
          <a:xfrm>
            <a:off x="612676" y="620688"/>
            <a:ext cx="7918648" cy="3916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Спрос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желание и возможность экономического субъекта купить некоторое количество благ по определенной рыночной цене. 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Если у потребителя отсутствуют деньги на приобретение блага, то он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 может предъявить спрос на него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хотя испытывает  нем потребность.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6F1B6FAF-B187-4A84-8E11-AA16DA6BC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цены ведет к возрастанию величины (объема) спроса.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прочих равных условиях повышение цены ведет к соответствующему уменьшению величины спроса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B727F12-25C9-4E87-A0FD-E7048B62A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Суть закона спроса</a:t>
            </a:r>
          </a:p>
        </p:txBody>
      </p:sp>
    </p:spTree>
    <p:extLst>
      <p:ext uri="{BB962C8B-B14F-4D97-AF65-F5344CB8AC3E}">
        <p14:creationId xmlns:p14="http://schemas.microsoft.com/office/powerpoint/2010/main" val="2180187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>
            <a:extLst>
              <a:ext uri="{FF2B5EF4-FFF2-40B4-BE49-F238E27FC236}">
                <a16:creationId xmlns:a16="http://schemas.microsoft.com/office/drawing/2014/main" id="{AD17A8C6-9A1E-440E-BE9F-98AAD16F44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0" r="8108" b="14376"/>
          <a:stretch/>
        </p:blipFill>
        <p:spPr bwMode="auto">
          <a:xfrm>
            <a:off x="1547663" y="116632"/>
            <a:ext cx="6243621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177820"/>
            <a:ext cx="7772400" cy="347531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Колебания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спроса, вызванные изменением цен товара, в каждый промежуток времени графически иллюстрируются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перемещением точек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кривой спроса.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138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2C58A83-C3D7-4A41-969C-E2A31618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Ценовой фактор изменения спроса</a:t>
            </a:r>
          </a:p>
        </p:txBody>
      </p:sp>
      <p:pic>
        <p:nvPicPr>
          <p:cNvPr id="4098" name="Picture 2" descr="КРИВАЯ СПРОСА • Большая российская энциклопедия - электронная версия">
            <a:extLst>
              <a:ext uri="{FF2B5EF4-FFF2-40B4-BE49-F238E27FC236}">
                <a16:creationId xmlns:a16="http://schemas.microsoft.com/office/drawing/2014/main" id="{C09192BD-5E94-4724-B7F5-811F0AF343C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662906"/>
            <a:ext cx="4989102" cy="385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753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3712</TotalTime>
  <Words>253</Words>
  <Application>Microsoft Office PowerPoint</Application>
  <PresentationFormat>Экран (4:3)</PresentationFormat>
  <Paragraphs>58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Lucida Sans Unicode</vt:lpstr>
      <vt:lpstr>Times New Roman</vt:lpstr>
      <vt:lpstr>Verdana</vt:lpstr>
      <vt:lpstr>Wingdings 2</vt:lpstr>
      <vt:lpstr>Wingdings 3</vt:lpstr>
      <vt:lpstr>Открытая</vt:lpstr>
      <vt:lpstr>Теория спроса</vt:lpstr>
      <vt:lpstr>Презентация PowerPoint</vt:lpstr>
      <vt:lpstr>Презентация PowerPoint</vt:lpstr>
      <vt:lpstr>Презентация PowerPoint</vt:lpstr>
      <vt:lpstr>Презентация PowerPoint</vt:lpstr>
      <vt:lpstr>Суть закона спроса</vt:lpstr>
      <vt:lpstr>Презентация PowerPoint</vt:lpstr>
      <vt:lpstr>Презентация PowerPoint</vt:lpstr>
      <vt:lpstr>Ценовой фактор изменения спроса</vt:lpstr>
      <vt:lpstr>Презентация PowerPoint</vt:lpstr>
      <vt:lpstr>Неценовые факторы, влияющие на спрос</vt:lpstr>
      <vt:lpstr>Презентация PowerPoint</vt:lpstr>
      <vt:lpstr>Презентация PowerPoint</vt:lpstr>
      <vt:lpstr>Неценовые факторы, влияющие на спрос </vt:lpstr>
      <vt:lpstr>Особые случаи кривой спроса  (восходящая кривая спроса) </vt:lpstr>
      <vt:lpstr>Теория предложения</vt:lpstr>
      <vt:lpstr>Презентация PowerPoint</vt:lpstr>
      <vt:lpstr>Суть закона предложения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Экономическая теория</dc:title>
  <dc:creator>SONY</dc:creator>
  <cp:lastModifiedBy>HP</cp:lastModifiedBy>
  <cp:revision>479</cp:revision>
  <dcterms:created xsi:type="dcterms:W3CDTF">2019-09-10T19:37:36Z</dcterms:created>
  <dcterms:modified xsi:type="dcterms:W3CDTF">2022-09-16T18:07:54Z</dcterms:modified>
</cp:coreProperties>
</file>