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27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29134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3295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675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07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833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8463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681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653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44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32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98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92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054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911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58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53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12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7950AC-42EC-475F-98A1-91B79C463AE2}" type="datetimeFigureOut">
              <a:rPr lang="ru-RU" smtClean="0"/>
              <a:t>16.01.2021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95DD43E-F5BD-4D56-8834-8718982572B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51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484784"/>
            <a:ext cx="7509520" cy="4061048"/>
          </a:xfrm>
        </p:spPr>
        <p:txBody>
          <a:bodyPr>
            <a:normAutofit/>
          </a:bodyPr>
          <a:lstStyle/>
          <a:p>
            <a:r>
              <a:rPr lang="ru-RU" dirty="0"/>
              <a:t>К</a:t>
            </a:r>
            <a:r>
              <a:rPr lang="ru-RU" dirty="0" smtClean="0"/>
              <a:t>омандная строка DOS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/>
              <a:t>Схематично взаимодействие прикладных программ с аппаратно-программным обеспечением ПЭВМ показано на рисунке: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" name="Содержимое 6" descr="171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10130" y="1988840"/>
            <a:ext cx="6048672" cy="4179082"/>
          </a:xfrm>
        </p:spPr>
      </p:pic>
      <p:sp>
        <p:nvSpPr>
          <p:cNvPr id="13314" name="AutoShape 2" descr="http://ivk.petrsu.ru/pluginfile.php/31/mod_page/content/28/17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6" name="AutoShape 4" descr="http://ivk.petrsu.ru/pluginfile.php/31/mod_page/content/28/17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8" name="AutoShape 6" descr="http://ivk.petrsu.ru/pluginfile.php/31/mod_page/content/28/17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-171400"/>
            <a:ext cx="7704667" cy="1440160"/>
          </a:xfrm>
        </p:spPr>
        <p:txBody>
          <a:bodyPr>
            <a:normAutofit/>
          </a:bodyPr>
          <a:lstStyle/>
          <a:p>
            <a:r>
              <a:rPr lang="ru-RU" dirty="0" smtClean="0"/>
              <a:t>Характеристика команд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65117" y="692696"/>
            <a:ext cx="8229600" cy="54006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Различают команды MSDOS двух типов: внутренние и внешние.</a:t>
            </a:r>
          </a:p>
          <a:p>
            <a:r>
              <a:rPr lang="ru-RU" b="1" dirty="0" smtClean="0"/>
              <a:t>Внутренние</a:t>
            </a:r>
            <a:r>
              <a:rPr lang="ru-RU" dirty="0" smtClean="0"/>
              <a:t> </a:t>
            </a:r>
            <a:r>
              <a:rPr lang="ru-RU" b="1" dirty="0" smtClean="0"/>
              <a:t>команды</a:t>
            </a:r>
            <a:r>
              <a:rPr lang="ru-RU" dirty="0" smtClean="0"/>
              <a:t> содержатся внутри и выполняются командным процессором. Для примера отметим, что к основным внутренним командам можно отнести следующие команды для работы с файлами и каталогами:</a:t>
            </a:r>
          </a:p>
          <a:p>
            <a:r>
              <a:rPr lang="ru-RU" dirty="0" smtClean="0"/>
              <a:t>CD— смена и показ имени текущего каталога;</a:t>
            </a:r>
            <a:br>
              <a:rPr lang="ru-RU" dirty="0" smtClean="0"/>
            </a:br>
            <a:r>
              <a:rPr lang="ru-RU" dirty="0" smtClean="0"/>
              <a:t>COPY—копирование файлов;</a:t>
            </a:r>
            <a:br>
              <a:rPr lang="ru-RU" dirty="0" smtClean="0"/>
            </a:br>
            <a:r>
              <a:rPr lang="ru-RU" dirty="0" smtClean="0"/>
              <a:t>DEL—удаление файлов;</a:t>
            </a:r>
            <a:br>
              <a:rPr lang="ru-RU" dirty="0" smtClean="0"/>
            </a:br>
            <a:r>
              <a:rPr lang="ru-RU" dirty="0" smtClean="0"/>
              <a:t>DIR—выдача списка имен файлов и подкаталогов текущего каталога;</a:t>
            </a:r>
            <a:br>
              <a:rPr lang="ru-RU" dirty="0" smtClean="0"/>
            </a:br>
            <a:r>
              <a:rPr lang="ru-RU" dirty="0" smtClean="0"/>
              <a:t>MD—создание каталога.</a:t>
            </a:r>
            <a:endParaRPr lang="en-US" dirty="0" smtClean="0"/>
          </a:p>
          <a:p>
            <a:r>
              <a:rPr lang="ru-RU" b="1" dirty="0" smtClean="0"/>
              <a:t>Внешние команды</a:t>
            </a:r>
            <a:r>
              <a:rPr lang="ru-RU" dirty="0" smtClean="0"/>
              <a:t> (утилиты) MSDOS поставляются вместе с операционной системой в виде отдельных файлов. К ним, например, относятся такие важные команды:</a:t>
            </a:r>
          </a:p>
          <a:p>
            <a:r>
              <a:rPr lang="ru-RU" dirty="0" smtClean="0"/>
              <a:t>DISKCOMP—сравнение дискет;</a:t>
            </a:r>
            <a:br>
              <a:rPr lang="ru-RU" dirty="0" smtClean="0"/>
            </a:br>
            <a:r>
              <a:rPr lang="ru-RU" dirty="0" smtClean="0"/>
              <a:t>DISKCOPY—копирование дискет;</a:t>
            </a:r>
            <a:br>
              <a:rPr lang="ru-RU" dirty="0" smtClean="0"/>
            </a:br>
            <a:r>
              <a:rPr lang="ru-RU" dirty="0" smtClean="0"/>
              <a:t>FDISK—разметка жесткого диска;</a:t>
            </a:r>
            <a:br>
              <a:rPr lang="ru-RU" dirty="0" smtClean="0"/>
            </a:br>
            <a:r>
              <a:rPr lang="ru-RU" dirty="0" smtClean="0"/>
              <a:t>FORMAT—форматирование дисков и дискет;</a:t>
            </a:r>
            <a:br>
              <a:rPr lang="ru-RU" dirty="0" smtClean="0"/>
            </a:br>
            <a:r>
              <a:rPr lang="ru-RU" dirty="0" smtClean="0"/>
              <a:t>SYS—создание системной дискеты путем копирования системных файлов.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99591"/>
          </a:xfrm>
        </p:spPr>
        <p:txBody>
          <a:bodyPr>
            <a:normAutofit/>
          </a:bodyPr>
          <a:lstStyle/>
          <a:p>
            <a:r>
              <a:rPr lang="ru-RU" dirty="0" smtClean="0"/>
              <a:t>Файловая организация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0351" y="1547781"/>
            <a:ext cx="7704667" cy="333281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Долговременно информация хранится на внешних носителях в виде файлов. При хранении придерживаются определенной</a:t>
            </a:r>
            <a:r>
              <a:rPr lang="en-US" dirty="0" smtClean="0"/>
              <a:t> </a:t>
            </a:r>
            <a:r>
              <a:rPr lang="ru-RU" b="1" i="1" dirty="0" smtClean="0"/>
              <a:t>организации данных</a:t>
            </a:r>
            <a:r>
              <a:rPr lang="ru-RU" i="1" dirty="0" smtClean="0"/>
              <a:t>,</a:t>
            </a:r>
            <a:r>
              <a:rPr lang="ru-RU" dirty="0" smtClean="0"/>
              <a:t> под которой понимают совокупность правил, определяющих особенности размещения данных на внешних устройствах, методы доступа к ним, средства защиты данных от несанкционированного доступа и т. п. Совокупность средств ОС, обеспечивающих доступ к данным, называется </a:t>
            </a:r>
            <a:r>
              <a:rPr lang="ru-RU" b="1" i="1" dirty="0" smtClean="0"/>
              <a:t>файловой системой</a:t>
            </a:r>
            <a:r>
              <a:rPr lang="ru-RU" i="1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56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smtClean="0"/>
              <a:t>Файлом</a:t>
            </a:r>
            <a:r>
              <a:rPr lang="ru-RU" dirty="0" smtClean="0"/>
              <a:t> называется логически связанная совокупность данных определенной длины, имеющая имя. Файл может хранить текст программы, документы, закодированные графические изображения и т. д. Длина файлов измеряется в байтах.</a:t>
            </a:r>
          </a:p>
          <a:p>
            <a:r>
              <a:rPr lang="ru-RU" dirty="0" smtClean="0"/>
              <a:t>Имена файлов в MSDOS должны удовлетворять следующим требованиям:</a:t>
            </a:r>
          </a:p>
          <a:p>
            <a:r>
              <a:rPr lang="ru-RU" dirty="0" smtClean="0"/>
              <a:t>имя должно содержать от одного до восьми символов;</a:t>
            </a:r>
          </a:p>
          <a:p>
            <a:r>
              <a:rPr lang="ru-RU" dirty="0" smtClean="0"/>
              <a:t>имя файла может иметь расширение, отделяемое от имени точкой и содержащее не более трех символов;</a:t>
            </a:r>
          </a:p>
          <a:p>
            <a:r>
              <a:rPr lang="ru-RU" dirty="0" smtClean="0"/>
              <a:t>для записи имен файлов и расширений должны использоваться буквы латинского алфавита A...Z, цифры О...9 и специальные знаки: - (минус), _ (подчеркивание), $, @, %,(,),",',',{,},-,!, #;</a:t>
            </a:r>
          </a:p>
          <a:p>
            <a:r>
              <a:rPr lang="ru-RU" dirty="0" smtClean="0"/>
              <a:t>в качестве имен файлов не должны использоваться следующие буквенные сочетания: AUX,CON, PRN,NUL, COM1, COM2, LPT1, LPT2, LPT3.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Имя файла подбирается таким образом, чтобы по нему можно было легко определить содержимое. Расширение имени, как правило, указывает на тип хранящихся в файле данных. Ниже представлены используемые MSDOS </a:t>
            </a:r>
            <a:r>
              <a:rPr lang="ru-RU" b="1" i="1" dirty="0" smtClean="0"/>
              <a:t>типовые расширения</a:t>
            </a:r>
            <a:r>
              <a:rPr lang="ru-RU" dirty="0" smtClean="0"/>
              <a:t> имен файлов: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24328" y="404664"/>
            <a:ext cx="1619672" cy="59046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файлов:</a:t>
            </a:r>
          </a:p>
          <a:p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6858006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506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80A71A"/>
                          </a:solidFill>
                          <a:latin typeface="verdana"/>
                        </a:rPr>
                        <a:t>Типовое расширение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>
                          <a:solidFill>
                            <a:srgbClr val="80A71A"/>
                          </a:solidFill>
                          <a:latin typeface="verdana"/>
                        </a:rPr>
                        <a:t>Содержимое файла</a:t>
                      </a:r>
                      <a:endParaRPr lang="ru-RU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336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80A71A"/>
                          </a:solidFill>
                          <a:latin typeface="verdana"/>
                        </a:rPr>
                        <a:t>arj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latin typeface="verdana"/>
                        </a:rPr>
                        <a:t>Архив, созданный архиватором </a:t>
                      </a:r>
                      <a:r>
                        <a:rPr lang="en-US" sz="1600">
                          <a:solidFill>
                            <a:srgbClr val="000000"/>
                          </a:solidFill>
                          <a:latin typeface="verdana"/>
                        </a:rPr>
                        <a:t>ARJ</a:t>
                      </a:r>
                      <a:endParaRPr lang="en-US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336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80A71A"/>
                          </a:solidFill>
                          <a:latin typeface="verdana"/>
                        </a:rPr>
                        <a:t>asm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Текст программы на языке Ассемблера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97">
                <a:tc>
                  <a:txBody>
                    <a:bodyPr/>
                    <a:lstStyle/>
                    <a:p>
                      <a:r>
                        <a:rPr lang="en-US" sz="1600" b="1" dirty="0" err="1">
                          <a:solidFill>
                            <a:srgbClr val="80A71A"/>
                          </a:solidFill>
                          <a:latin typeface="verdana"/>
                        </a:rPr>
                        <a:t>bak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latin typeface="verdana"/>
                        </a:rPr>
                        <a:t>Резервная копня файла</a:t>
                      </a:r>
                      <a:endParaRPr lang="ru-RU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9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80A71A"/>
                          </a:solidFill>
                          <a:latin typeface="verdana"/>
                        </a:rPr>
                        <a:t>bat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latin typeface="verdana"/>
                        </a:rPr>
                        <a:t>Командный файл</a:t>
                      </a:r>
                      <a:endParaRPr lang="ru-RU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336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80A71A"/>
                          </a:solidFill>
                          <a:latin typeface="verdana"/>
                        </a:rPr>
                        <a:t>bin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latin typeface="verdana"/>
                        </a:rPr>
                        <a:t>Двоичный файл с машинной программой или драйвером</a:t>
                      </a:r>
                      <a:endParaRPr lang="ru-RU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166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80A71A"/>
                          </a:solidFill>
                          <a:latin typeface="verdana"/>
                        </a:rPr>
                        <a:t>com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000000"/>
                          </a:solidFill>
                          <a:latin typeface="verdana"/>
                        </a:rPr>
                        <a:t>Выполнимая программа с абсолютным адресом загрузки</a:t>
                      </a:r>
                      <a:endParaRPr lang="ru-RU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997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80A71A"/>
                          </a:solidFill>
                          <a:latin typeface="verdana"/>
                        </a:rPr>
                        <a:t>doc</a:t>
                      </a:r>
                      <a:endParaRPr lang="en-US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Файл документа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997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80A71A"/>
                          </a:solidFill>
                          <a:latin typeface="verdana"/>
                        </a:rPr>
                        <a:t>dbf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Данные СУБД 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latin typeface="verdana"/>
                        </a:rPr>
                        <a:t>dBASE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latin typeface="verdana"/>
                        </a:rPr>
                        <a:t>, Clipper</a:t>
                      </a:r>
                      <a:endParaRPr lang="en-US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1336">
                <a:tc>
                  <a:txBody>
                    <a:bodyPr/>
                    <a:lstStyle/>
                    <a:p>
                      <a:r>
                        <a:rPr lang="ru-RU" sz="1600" b="1">
                          <a:solidFill>
                            <a:srgbClr val="80A71A"/>
                          </a:solidFill>
                          <a:latin typeface="verdana"/>
                        </a:rPr>
                        <a:t>ехе</a:t>
                      </a:r>
                      <a:endParaRPr lang="ru-RU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Выполнимая программа, требующая настройки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5997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80A71A"/>
                          </a:solidFill>
                          <a:latin typeface="verdana"/>
                        </a:rPr>
                        <a:t>inf</a:t>
                      </a:r>
                      <a:endParaRPr lang="en-US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Информационный файл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11336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80A71A"/>
                          </a:solidFill>
                          <a:latin typeface="verdana"/>
                        </a:rPr>
                        <a:t>ini</a:t>
                      </a:r>
                      <a:endParaRPr lang="en-US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Файл описания конфигурации программы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5997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80A71A"/>
                          </a:solidFill>
                          <a:latin typeface="verdana"/>
                        </a:rPr>
                        <a:t>obj</a:t>
                      </a:r>
                      <a:endParaRPr lang="en-US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Программа в объектном коде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1336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80A71A"/>
                          </a:solidFill>
                          <a:latin typeface="verdana"/>
                        </a:rPr>
                        <a:t>pas</a:t>
                      </a:r>
                      <a:endParaRPr lang="en-US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Исходный текст программы на Паскале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11336">
                <a:tc>
                  <a:txBody>
                    <a:bodyPr/>
                    <a:lstStyle/>
                    <a:p>
                      <a:r>
                        <a:rPr lang="en-US" sz="1600" b="1">
                          <a:solidFill>
                            <a:srgbClr val="80A71A"/>
                          </a:solidFill>
                          <a:latin typeface="verdana"/>
                        </a:rPr>
                        <a:t>sys</a:t>
                      </a:r>
                      <a:endParaRPr lang="en-US" sz="160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0000"/>
                          </a:solidFill>
                          <a:latin typeface="verdana"/>
                        </a:rPr>
                        <a:t>Драйвер управления устройством</a:t>
                      </a:r>
                      <a:endParaRPr lang="ru-RU" sz="1600" dirty="0"/>
                    </a:p>
                  </a:txBody>
                  <a:tcPr marL="7431" marR="7431" marT="3716" marB="3716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55575"/>
          </a:xfrm>
        </p:spPr>
        <p:txBody>
          <a:bodyPr/>
          <a:lstStyle/>
          <a:p>
            <a:r>
              <a:rPr lang="ru-RU" dirty="0" smtClean="0"/>
              <a:t>Группы файлов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2133" y="1844824"/>
            <a:ext cx="7704667" cy="3332816"/>
          </a:xfrm>
        </p:spPr>
        <p:txBody>
          <a:bodyPr/>
          <a:lstStyle/>
          <a:p>
            <a:r>
              <a:rPr lang="ru-RU" dirty="0" smtClean="0"/>
              <a:t>Для обращения к группам файла применяются </a:t>
            </a:r>
            <a:r>
              <a:rPr lang="ru-RU" i="1" dirty="0" smtClean="0"/>
              <a:t>групповые имена,</a:t>
            </a:r>
            <a:r>
              <a:rPr lang="ru-RU" dirty="0" smtClean="0"/>
              <a:t> образуемые с использованием символов * и ?. Символ * в имени файла и его расширении трактуется операционной системой как любая последовательность символов, символ ? — как любой одиночный символ.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5952" y="-177544"/>
            <a:ext cx="7704667" cy="798232"/>
          </a:xfrm>
        </p:spPr>
        <p:txBody>
          <a:bodyPr/>
          <a:lstStyle/>
          <a:p>
            <a:r>
              <a:rPr lang="ru-RU" dirty="0"/>
              <a:t>Древовидная структура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35373" y="219408"/>
            <a:ext cx="8229600" cy="2563641"/>
          </a:xfrm>
        </p:spPr>
        <p:txBody>
          <a:bodyPr>
            <a:normAutofit/>
          </a:bodyPr>
          <a:lstStyle/>
          <a:p>
            <a:r>
              <a:rPr lang="ru-RU" sz="2300" dirty="0" smtClean="0"/>
              <a:t>Имя файла с </a:t>
            </a:r>
            <a:r>
              <a:rPr lang="ru-RU" sz="2300" dirty="0" smtClean="0"/>
              <a:t>устройства </a:t>
            </a:r>
            <a:r>
              <a:rPr lang="ru-RU" sz="2300" dirty="0" smtClean="0"/>
              <a:t>и цепочки каталогов называется </a:t>
            </a:r>
            <a:r>
              <a:rPr lang="ru-RU" sz="2300" b="1" i="1" dirty="0" smtClean="0"/>
              <a:t>спецификацией файла.</a:t>
            </a:r>
            <a:r>
              <a:rPr lang="ru-RU" sz="2300" dirty="0" smtClean="0"/>
              <a:t> Полная спецификация файла (включающая имя привода и всю цепочку каталогов) определяет его местоположение в древовидной структуре каталогов Пример такой структуры представлен на рисунке</a:t>
            </a:r>
            <a:r>
              <a:rPr lang="en-US" sz="2300" dirty="0" smtClean="0"/>
              <a:t>: </a:t>
            </a:r>
            <a:endParaRPr lang="ru-RU" sz="2300" dirty="0"/>
          </a:p>
        </p:txBody>
      </p:sp>
      <p:sp>
        <p:nvSpPr>
          <p:cNvPr id="27650" name="AutoShape 2" descr="http://ivk.petrsu.ru/pluginfile.php/31/mod_page/content/28/17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 descr="17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2852936"/>
            <a:ext cx="6165181" cy="33765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dirty="0" smtClean="0"/>
              <a:t>Файловая структура диска</a:t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Операционная система освобождает пользователя от необходимости иметь каталоги размещения файлов, требуемые для доступа к ним, и ведет их сама. При обращении к файлу пользователю достаточно указать его спецификацию (путь к файлу и имя). Операционная система сначала обращается к файлу-каталогу, находит в нем запись со сведениями о местоположении на диске файла, затем выполняются требуемые действия.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Файловая структура диска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 доступе к данным на диске операционная система использует хранящиеся на нем таблицу размещения файлов — FAT (</a:t>
            </a:r>
            <a:r>
              <a:rPr lang="ru-RU" dirty="0" err="1" smtClean="0"/>
              <a:t>FileAllocationTable</a:t>
            </a:r>
            <a:r>
              <a:rPr lang="ru-RU" dirty="0" smtClean="0"/>
              <a:t>), корневой каталог (</a:t>
            </a:r>
            <a:r>
              <a:rPr lang="ru-RU" dirty="0" err="1" smtClean="0"/>
              <a:t>root</a:t>
            </a:r>
            <a:r>
              <a:rPr lang="ru-RU" dirty="0" smtClean="0"/>
              <a:t>) и подкаталоги. Стартовый сектор (загрузочная запись), таблица размещения файлов, корневой каталог и остающееся свободным пространство памяти диска, называемое областью данных, являются элементами файловой структуры диска. Они создаются операционной системой в процессе инициализации диска. Структура размещения данных на диске выглядит следующим образом:.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71600" y="404664"/>
          <a:ext cx="7416824" cy="3809271"/>
        </p:xfrm>
        <a:graphic>
          <a:graphicData uri="http://schemas.openxmlformats.org/drawingml/2006/table">
            <a:tbl>
              <a:tblPr/>
              <a:tblGrid>
                <a:gridCol w="74168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24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0000"/>
                          </a:solidFill>
                          <a:latin typeface="verdana"/>
                        </a:rPr>
                        <a:t>Стартовый сектор</a:t>
                      </a:r>
                      <a:endParaRPr lang="ru-RU" dirty="0"/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48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FAT</a:t>
                      </a:r>
                      <a:endParaRPr lang="en-US" dirty="0"/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48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0000"/>
                          </a:solidFill>
                          <a:latin typeface="verdana"/>
                        </a:rPr>
                        <a:t>Корневой каталог</a:t>
                      </a:r>
                      <a:endParaRPr lang="ru-RU" dirty="0"/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934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000000"/>
                          </a:solidFill>
                          <a:latin typeface="verdana"/>
                        </a:rPr>
                        <a:t>Файлы, каталоги, свободное поле</a:t>
                      </a:r>
                      <a:endParaRPr lang="ru-RU" dirty="0"/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248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verdana"/>
                        </a:rPr>
                        <a:t>CVF</a:t>
                      </a:r>
                      <a:endParaRPr lang="en-US" dirty="0"/>
                    </a:p>
                  </a:txBody>
                  <a:tcPr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3528" y="4437112"/>
            <a:ext cx="83529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дополнение к перечисленным ранее элементам в MSDOS, начиная с версии 6.0, на диске размещается используемый программой сжатия данных </a:t>
            </a:r>
            <a:r>
              <a:rPr lang="ru-RU" sz="2400" dirty="0" err="1"/>
              <a:t>DoubleSpace</a:t>
            </a:r>
            <a:r>
              <a:rPr lang="ru-RU" sz="2400" dirty="0"/>
              <a:t> файл сжатого тома CVF (</a:t>
            </a:r>
            <a:r>
              <a:rPr lang="ru-RU" sz="2400" dirty="0" err="1"/>
              <a:t>CompressedVolumeFile</a:t>
            </a:r>
            <a:r>
              <a:rPr lang="ru-RU" sz="2400" dirty="0"/>
              <a:t>). Таких файлов в системе может быть до 255.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332656"/>
            <a:ext cx="8229600" cy="5760680"/>
          </a:xfrm>
        </p:spPr>
        <p:txBody>
          <a:bodyPr>
            <a:normAutofit/>
          </a:bodyPr>
          <a:lstStyle/>
          <a:p>
            <a:r>
              <a:rPr lang="ru-RU" b="1" dirty="0" smtClean="0"/>
              <a:t>Операционная система </a:t>
            </a:r>
            <a:r>
              <a:rPr lang="ru-RU" b="1" dirty="0" smtClean="0"/>
              <a:t>MSDOS</a:t>
            </a:r>
            <a:r>
              <a:rPr lang="ru-RU" dirty="0" smtClean="0"/>
              <a:t> имеет развитые средства доступа ко</a:t>
            </a:r>
            <a:r>
              <a:rPr lang="ru-RU" b="1" dirty="0" smtClean="0"/>
              <a:t> </a:t>
            </a:r>
            <a:r>
              <a:rPr lang="ru-RU" dirty="0" smtClean="0"/>
              <a:t>всем аппаратным компонентам, обладает достаточно гибкой файловой системой, основанной на</a:t>
            </a:r>
            <a:r>
              <a:rPr lang="ru-RU" b="1" dirty="0" smtClean="0"/>
              <a:t> </a:t>
            </a:r>
            <a:r>
              <a:rPr lang="ru-RU" dirty="0" smtClean="0"/>
              <a:t>иерархической структуре каталогов, удобным командным языком. </a:t>
            </a:r>
            <a:endParaRPr lang="ru-RU" dirty="0" smtClean="0"/>
          </a:p>
          <a:p>
            <a:r>
              <a:rPr lang="ru-RU" dirty="0" smtClean="0"/>
              <a:t>Как и все ОС система </a:t>
            </a:r>
            <a:r>
              <a:rPr lang="en-US" dirty="0" smtClean="0"/>
              <a:t>MS DOS </a:t>
            </a:r>
            <a:r>
              <a:rPr lang="ru-RU" dirty="0" smtClean="0"/>
              <a:t>имеет несколько версий. </a:t>
            </a:r>
          </a:p>
          <a:p>
            <a:r>
              <a:rPr lang="ru-RU" dirty="0" smtClean="0"/>
              <a:t>Средства</a:t>
            </a:r>
            <a:r>
              <a:rPr lang="ru-RU" dirty="0" smtClean="0"/>
              <a:t>, предоставляемые ОС этого класса, позволяют формировать удобную операционную среду для разработки программного обеспечения. С другой стороны, на их основе достаточно просто можно создавать автоматизированные рабочие места с простыми средствами доступа к прикладным пакетам и программам.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Каталоги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9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Каталог</a:t>
            </a:r>
            <a:r>
              <a:rPr lang="ru-RU" dirty="0" smtClean="0"/>
              <a:t> представляет собой справочник, содержащий сведения о местоположении, размере, дате и времени обновления файлов. Для каждого файла на диске имеется один элемент в определённом каталоге. Один элемент корневого каталога выделяется для метки диска. Для каждого каталога имеется элемент в его родительском каталоге. Кроме того, каждый каталог, за исключением корневого, содержит по одному элементу для специальных имен «.» и «..», Эти элементы указывают начало цепочки в FAT соответственно для самого каталога и для его родительского каталога. Такая система описания каталогов обеспечивает возможность сокращенного написания пути к данному файлу, когда он походит через родительский каталог. Здесь особенно важна возможность написания программ, просматривающих все дерево каталогов произвольной структуры.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Справочная система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47370" y="1700808"/>
            <a:ext cx="7704667" cy="333281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 MSDOS 6.2/6.22 вызов справки выполняется заданием в командной строке команды </a:t>
            </a:r>
            <a:r>
              <a:rPr lang="ru-RU" dirty="0" err="1" smtClean="0"/>
              <a:t>Help</a:t>
            </a:r>
            <a:r>
              <a:rPr lang="ru-RU" dirty="0" smtClean="0"/>
              <a:t>. В результате появляется диалоговое окно. В нем содержится полный список команд </a:t>
            </a:r>
            <a:r>
              <a:rPr lang="ru-RU" dirty="0" err="1" smtClean="0"/>
              <a:t>DOS.При</a:t>
            </a:r>
            <a:r>
              <a:rPr lang="ru-RU" dirty="0" smtClean="0"/>
              <a:t> выборе любой из команд (с помощью мыши или клавиш перемещения курсора) в окне появляется поясняющая информация. В ней содержится три раздела: &lt;</a:t>
            </a:r>
            <a:r>
              <a:rPr lang="ru-RU" dirty="0" err="1" smtClean="0"/>
              <a:t>Notes</a:t>
            </a:r>
            <a:r>
              <a:rPr lang="ru-RU" dirty="0" smtClean="0"/>
              <a:t>&gt; — описание команды, &lt;</a:t>
            </a:r>
            <a:r>
              <a:rPr lang="ru-RU" dirty="0" err="1" smtClean="0"/>
              <a:t>Syntax</a:t>
            </a:r>
            <a:r>
              <a:rPr lang="ru-RU" dirty="0" smtClean="0"/>
              <a:t>&gt; — синтаксис и &lt;</a:t>
            </a:r>
            <a:r>
              <a:rPr lang="ru-RU" dirty="0" err="1" smtClean="0"/>
              <a:t>Example</a:t>
            </a:r>
            <a:r>
              <a:rPr lang="ru-RU" dirty="0" smtClean="0"/>
              <a:t>&gt; — примеры применения.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Перемещение по справочной системе выполняется путем выбора нужных команд, в рамках справки для выбранной команды можно выбирать разделы для просмотра. Возврат на предыдущий уровень справочной системы выполняется с помощью клавиши &lt;</a:t>
            </a:r>
            <a:r>
              <a:rPr lang="ru-RU" dirty="0" err="1" smtClean="0"/>
              <a:t>Esc</a:t>
            </a:r>
            <a:r>
              <a:rPr lang="ru-RU" dirty="0" smtClean="0"/>
              <a:t>&gt;. Выход из справочной системы выполняется по команде </a:t>
            </a:r>
            <a:r>
              <a:rPr lang="ru-RU" dirty="0" err="1" smtClean="0"/>
              <a:t>File</a:t>
            </a:r>
            <a:r>
              <a:rPr lang="ru-RU" dirty="0" smtClean="0"/>
              <a:t> | </a:t>
            </a:r>
            <a:r>
              <a:rPr lang="ru-RU" dirty="0" err="1" smtClean="0"/>
              <a:t>Exit</a:t>
            </a:r>
            <a:r>
              <a:rPr lang="ru-RU" dirty="0" smtClean="0"/>
              <a:t> (Файл | Выход).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компоненты </a:t>
            </a:r>
            <a:r>
              <a:rPr lang="en-US" dirty="0" smtClean="0"/>
              <a:t>MS DOS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72816"/>
            <a:ext cx="2376264" cy="5760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1772816"/>
            <a:ext cx="3024336" cy="4320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772816"/>
            <a:ext cx="2519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Б</a:t>
            </a:r>
            <a:r>
              <a:rPr lang="ru-RU" dirty="0" smtClean="0">
                <a:solidFill>
                  <a:schemeClr val="bg1"/>
                </a:solidFill>
              </a:rPr>
              <a:t>азовая </a:t>
            </a:r>
            <a:r>
              <a:rPr lang="ru-RU" dirty="0">
                <a:solidFill>
                  <a:schemeClr val="bg1"/>
                </a:solidFill>
              </a:rPr>
              <a:t>система ввода-вывода — </a:t>
            </a:r>
            <a:r>
              <a:rPr lang="en-US" dirty="0">
                <a:solidFill>
                  <a:schemeClr val="bg1"/>
                </a:solidFill>
              </a:rPr>
              <a:t>BIOS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3848" y="1772816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С</a:t>
            </a:r>
            <a:r>
              <a:rPr lang="ru-RU" sz="2000" dirty="0" smtClean="0">
                <a:solidFill>
                  <a:schemeClr val="bg1"/>
                </a:solidFill>
              </a:rPr>
              <a:t>истемный </a:t>
            </a:r>
            <a:r>
              <a:rPr lang="ru-RU" sz="2000" dirty="0">
                <a:solidFill>
                  <a:schemeClr val="bg1"/>
                </a:solidFill>
              </a:rPr>
              <a:t>загрузчик </a:t>
            </a:r>
            <a:r>
              <a:rPr lang="en-US" sz="2000" dirty="0">
                <a:solidFill>
                  <a:schemeClr val="bg1"/>
                </a:solidFill>
              </a:rPr>
              <a:t>SB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068960"/>
            <a:ext cx="1944216" cy="64807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2996952"/>
            <a:ext cx="2376264" cy="72008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76256" y="1772816"/>
            <a:ext cx="2016224" cy="5040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4509120"/>
            <a:ext cx="2088232" cy="14401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47864" y="4509120"/>
            <a:ext cx="2448272" cy="14401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660232" y="2780928"/>
            <a:ext cx="2016224" cy="7920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60232" y="4941168"/>
            <a:ext cx="2232248" cy="7920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Командный </a:t>
            </a:r>
            <a:r>
              <a:rPr lang="ru-RU" dirty="0">
                <a:solidFill>
                  <a:schemeClr val="bg1"/>
                </a:solidFill>
              </a:rPr>
              <a:t>файл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5536" y="2996952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М</a:t>
            </a:r>
            <a:r>
              <a:rPr lang="ru-RU" dirty="0" smtClean="0">
                <a:solidFill>
                  <a:schemeClr val="bg1"/>
                </a:solidFill>
              </a:rPr>
              <a:t>одуль </a:t>
            </a:r>
            <a:r>
              <a:rPr lang="ru-RU" dirty="0">
                <a:solidFill>
                  <a:schemeClr val="bg1"/>
                </a:solidFill>
              </a:rPr>
              <a:t>расширения </a:t>
            </a:r>
            <a:r>
              <a:rPr lang="en-US" dirty="0">
                <a:solidFill>
                  <a:schemeClr val="bg1"/>
                </a:solidFill>
              </a:rPr>
              <a:t>BIOS 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2771800" y="1052736"/>
            <a:ext cx="0" cy="424847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83760" y="170080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Модуль </a:t>
            </a:r>
            <a:r>
              <a:rPr lang="ru-RU" dirty="0">
                <a:solidFill>
                  <a:schemeClr val="bg1"/>
                </a:solidFill>
              </a:rPr>
              <a:t>обработки прерываний 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6444208" y="1052736"/>
            <a:ext cx="0" cy="4248472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707904" y="2996952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Командный </a:t>
            </a:r>
            <a:r>
              <a:rPr lang="ru-RU" dirty="0">
                <a:solidFill>
                  <a:schemeClr val="bg1"/>
                </a:solidFill>
              </a:rPr>
              <a:t>процессор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1560" y="4437112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Утилиты</a:t>
            </a:r>
            <a:r>
              <a:rPr lang="ru-RU" dirty="0">
                <a:solidFill>
                  <a:schemeClr val="bg1"/>
                </a:solidFill>
              </a:rPr>
              <a:t>, реализующие выполнение внешних команд MSDOS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32240" y="285293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Драйверы </a:t>
            </a:r>
            <a:r>
              <a:rPr lang="ru-RU" dirty="0">
                <a:solidFill>
                  <a:schemeClr val="bg1"/>
                </a:solidFill>
              </a:rPr>
              <a:t>устройств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491880" y="4653136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Информация </a:t>
            </a:r>
            <a:r>
              <a:rPr lang="ru-RU" dirty="0">
                <a:solidFill>
                  <a:schemeClr val="bg1"/>
                </a:solidFill>
              </a:rPr>
              <a:t>о желательных параметрах настройки MSDOS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339752" y="3356992"/>
            <a:ext cx="43204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2555776" y="2060848"/>
            <a:ext cx="64807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71800" y="3356992"/>
            <a:ext cx="720080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11" idx="3"/>
            <a:endCxn id="12" idx="1"/>
          </p:cNvCxnSpPr>
          <p:nvPr/>
        </p:nvCxnSpPr>
        <p:spPr>
          <a:xfrm>
            <a:off x="2555776" y="5229200"/>
            <a:ext cx="79208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6228184" y="1988840"/>
            <a:ext cx="64807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868144" y="3284984"/>
            <a:ext cx="792088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12" idx="3"/>
          </p:cNvCxnSpPr>
          <p:nvPr/>
        </p:nvCxnSpPr>
        <p:spPr>
          <a:xfrm>
            <a:off x="5796136" y="5229200"/>
            <a:ext cx="864096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5955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структуры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82132" y="2132856"/>
            <a:ext cx="7704667" cy="3332816"/>
          </a:xfrm>
        </p:spPr>
        <p:txBody>
          <a:bodyPr>
            <a:noAutofit/>
          </a:bodyPr>
          <a:lstStyle/>
          <a:p>
            <a:r>
              <a:rPr lang="ru-RU" b="1" dirty="0"/>
              <a:t>Базовая система ввода-вывода</a:t>
            </a:r>
            <a:r>
              <a:rPr lang="ru-RU" dirty="0"/>
              <a:t> находится в ПЗУ компьютера и устанавливает связь между обладающими некоторыми фирменными особенностями техническими средствами и стандартизированным программным обеспечением, а именно с операционной системой. </a:t>
            </a:r>
            <a:endParaRPr lang="ru-RU" dirty="0" smtClean="0"/>
          </a:p>
          <a:p>
            <a:r>
              <a:rPr lang="ru-RU" dirty="0" smtClean="0"/>
              <a:t>Ее </a:t>
            </a:r>
            <a:r>
              <a:rPr lang="ru-RU" dirty="0"/>
              <a:t>назначение состоит в выполнении наиболее простых и универсальных функций операционной системы, связанных с вводом-выводом. BIOS в ПЗУ содержит также тест функционирования компьютера, проверяющий работу памяти и устройств при включении питания. </a:t>
            </a:r>
            <a:endParaRPr lang="ru-RU" dirty="0" smtClean="0"/>
          </a:p>
          <a:p>
            <a:r>
              <a:rPr lang="ru-RU" dirty="0" smtClean="0"/>
              <a:t>Кроме </a:t>
            </a:r>
            <a:r>
              <a:rPr lang="ru-RU" dirty="0"/>
              <a:t>того, он содержит программу вызова загрузчика ОС.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8793" y="0"/>
            <a:ext cx="7704667" cy="1268760"/>
          </a:xfrm>
        </p:spPr>
        <p:txBody>
          <a:bodyPr/>
          <a:lstStyle/>
          <a:p>
            <a:r>
              <a:rPr lang="ru-RU" dirty="0"/>
              <a:t>Особенности структуры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29019" y="1434425"/>
            <a:ext cx="8229600" cy="467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Системный загрузчик</a:t>
            </a:r>
            <a:r>
              <a:rPr lang="ru-RU" sz="2400" dirty="0"/>
              <a:t> предназначен для считывания в оперативную память модуля расширения BIOS и модуля обработки прерываний</a:t>
            </a:r>
            <a:r>
              <a:rPr lang="ru-RU" sz="2400" dirty="0" smtClean="0"/>
              <a:t>.</a:t>
            </a:r>
          </a:p>
          <a:p>
            <a:r>
              <a:rPr lang="ru-RU" sz="2400" b="1" dirty="0" smtClean="0"/>
              <a:t>Модуль расширения BIOS</a:t>
            </a:r>
            <a:r>
              <a:rPr lang="ru-RU" sz="2400" dirty="0" smtClean="0"/>
              <a:t> (файл IO.SYS) придает гибкость операционной системе, позволяет управлять с ее помощью набором аппаратных средств ПЭВМ, наиболее точно удовлетворяющим замыслу разработчиков ОС. Этот модуль сравнительно легко можно модифицировать с учетом нужд конкретной версии MSDOS. Этот модуль позволяет перекрыть функции BIOS в ПЗУ и обеспечивает возможность подключения дополнительных драйверов (программ обслуживания внешних устройств).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188640"/>
            <a:ext cx="7704667" cy="955575"/>
          </a:xfrm>
        </p:spPr>
        <p:txBody>
          <a:bodyPr/>
          <a:lstStyle/>
          <a:p>
            <a:r>
              <a:rPr lang="ru-RU" dirty="0"/>
              <a:t>Особенности структуры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53650" y="1700808"/>
            <a:ext cx="7704667" cy="3332816"/>
          </a:xfrm>
        </p:spPr>
        <p:txBody>
          <a:bodyPr>
            <a:noAutofit/>
          </a:bodyPr>
          <a:lstStyle/>
          <a:p>
            <a:r>
              <a:rPr lang="ru-RU" b="1" dirty="0"/>
              <a:t>Модуль обработки прерываний</a:t>
            </a:r>
            <a:r>
              <a:rPr lang="ru-RU" dirty="0"/>
              <a:t> (файл MSDOS.SYS) образует верхний уровень операционной системы, с которым взаимодействует большинство прикладных программ. Компонентами данного модуля являются программы, обеспечивающие работу файловой системы, устройств ввода/вывода (клавиатуры, дисплея, принтера, портов), обслуживания некоторых ситуаций, связанных с завершением программ, их принудительным прерыванием и обработкой ошибок.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133" y="-99392"/>
            <a:ext cx="7704667" cy="1368152"/>
          </a:xfrm>
        </p:spPr>
        <p:txBody>
          <a:bodyPr/>
          <a:lstStyle/>
          <a:p>
            <a:r>
              <a:rPr lang="ru-RU" dirty="0"/>
              <a:t>Особенности структуры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616"/>
          </a:xfrm>
        </p:spPr>
        <p:txBody>
          <a:bodyPr>
            <a:normAutofit/>
          </a:bodyPr>
          <a:lstStyle/>
          <a:p>
            <a:r>
              <a:rPr lang="ru-RU" b="1" dirty="0" smtClean="0"/>
              <a:t>Командный процессор</a:t>
            </a:r>
            <a:r>
              <a:rPr lang="ru-RU" dirty="0" smtClean="0"/>
              <a:t> (файл </a:t>
            </a:r>
            <a:r>
              <a:rPr lang="ru-RU" dirty="0" err="1" smtClean="0"/>
              <a:t>command.com</a:t>
            </a:r>
            <a:r>
              <a:rPr lang="ru-RU" dirty="0" smtClean="0"/>
              <a:t>) на диске может занимать любое место и по сути представляет собой выполнимую программу. Командный процессор выполняет следующие функции:</a:t>
            </a:r>
          </a:p>
          <a:p>
            <a:r>
              <a:rPr lang="ru-RU" dirty="0" smtClean="0"/>
              <a:t>прием и разбор команд, полученных с клавиатуры или из командного файла;</a:t>
            </a:r>
          </a:p>
          <a:p>
            <a:r>
              <a:rPr lang="ru-RU" dirty="0" smtClean="0"/>
              <a:t>выполнение встроенных команд MSDOS, находящихся внутри файла COMMAND.COM;</a:t>
            </a:r>
          </a:p>
          <a:p>
            <a:r>
              <a:rPr lang="ru-RU" dirty="0" smtClean="0"/>
              <a:t>загрузка и выполнение внешних команд MSDOS (утилит) и прикладных программ, хранящихся в виде файлов типа .</a:t>
            </a:r>
            <a:r>
              <a:rPr lang="ru-RU" dirty="0" err="1" smtClean="0"/>
              <a:t>com</a:t>
            </a:r>
            <a:r>
              <a:rPr lang="ru-RU" dirty="0" smtClean="0"/>
              <a:t> и .</a:t>
            </a:r>
            <a:r>
              <a:rPr lang="ru-RU" dirty="0" err="1" smtClean="0"/>
              <a:t>ехе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4485" y="0"/>
            <a:ext cx="7704667" cy="809288"/>
          </a:xfrm>
        </p:spPr>
        <p:txBody>
          <a:bodyPr/>
          <a:lstStyle/>
          <a:p>
            <a:r>
              <a:rPr lang="ru-RU" dirty="0"/>
              <a:t>Особенности структуры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09288"/>
            <a:ext cx="8229600" cy="6048712"/>
          </a:xfrm>
        </p:spPr>
        <p:txBody>
          <a:bodyPr>
            <a:normAutofit/>
          </a:bodyPr>
          <a:lstStyle/>
          <a:p>
            <a:r>
              <a:rPr lang="ru-RU" b="1" dirty="0" smtClean="0"/>
              <a:t>Утилиты, или внешние команды </a:t>
            </a:r>
            <a:r>
              <a:rPr lang="ru-RU" dirty="0" smtClean="0"/>
              <a:t>MSDOS, представляют собой программы, поставляемые вместе с операционной системой в виде файлов. Они выполняют различные обслуживающие действия, например, форматирование дискет, проверку дисков и т. д.</a:t>
            </a:r>
          </a:p>
          <a:p>
            <a:r>
              <a:rPr lang="ru-RU" b="1" dirty="0" smtClean="0"/>
              <a:t>Драйверы</a:t>
            </a:r>
            <a:r>
              <a:rPr lang="ru-RU" dirty="0" smtClean="0"/>
              <a:t> устройств представляют собой программы, дополняющие систему ввода вывода MSDOS и обеспечивающие обслуживание новых устройств или нестандартное использование имеющихся устройств. В частности, с помощью драйверов, например драйвера </a:t>
            </a:r>
            <a:r>
              <a:rPr lang="ru-RU" dirty="0" err="1" smtClean="0"/>
              <a:t>ansi.sys</a:t>
            </a:r>
            <a:r>
              <a:rPr lang="ru-RU" dirty="0" smtClean="0"/>
              <a:t>, обеспечивается требуемый способ формирования символов и вывода их на принтер. Драйверы загружаются в ОЗУ при загрузке операционной системы, а их имена указываются в файле конфигурации </a:t>
            </a:r>
            <a:r>
              <a:rPr lang="ru-RU" dirty="0" err="1" smtClean="0"/>
              <a:t>config.sys</a:t>
            </a:r>
            <a:r>
              <a:rPr lang="ru-RU" dirty="0" smtClean="0"/>
              <a:t>.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Загрузка и схема работы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Процесс запуска ПЭВМ и подготовки ОС к работе включает следующие шаги:</a:t>
            </a:r>
          </a:p>
          <a:p>
            <a:r>
              <a:rPr lang="ru-RU" dirty="0" smtClean="0"/>
              <a:t>1. При включении ПЭВМ управление передается BIOS. Она выполняет тестирование памяти, проверку состояния аппаратуры и инициализирует устройства. Параметры конфигурации компьютера извлекаются из так называемой энергонезависимой памяти (CMOS). При необходимости перед началом инициализации устройств нажатием клавиши DEL можно передать управление программе изменения параметров конфигурации.</a:t>
            </a:r>
          </a:p>
          <a:p>
            <a:r>
              <a:rPr lang="ru-RU" dirty="0" smtClean="0"/>
              <a:t>2. Управление конфигурацией ПЭВМ (задание параметров жесткого диска, указание привода для системного диска, задание пароля и др.) выполняется с помощью программы </a:t>
            </a:r>
            <a:r>
              <a:rPr lang="ru-RU" dirty="0" err="1" smtClean="0"/>
              <a:t>Setup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Вызов загрузчика и загрузка ОС с помощью системного загрузчика.</a:t>
            </a:r>
          </a:p>
          <a:p>
            <a:r>
              <a:rPr lang="ru-RU" dirty="0" smtClean="0"/>
              <a:t>4. Установка драйверов, задание окружения, путей поиска файлов, числа буферов, числа одновременно открываемых файлов, кодовой таблицы и т. п. выполняются с помощью файлов автозапуска </a:t>
            </a:r>
            <a:r>
              <a:rPr lang="ru-RU" dirty="0" err="1" smtClean="0"/>
              <a:t>autoexec.bat</a:t>
            </a:r>
            <a:r>
              <a:rPr lang="ru-RU" dirty="0" smtClean="0"/>
              <a:t> и конфигурации </a:t>
            </a:r>
            <a:r>
              <a:rPr lang="ru-RU" dirty="0" err="1" smtClean="0"/>
              <a:t>config.sys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117</TotalTime>
  <Words>322</Words>
  <Application>Microsoft Office PowerPoint</Application>
  <PresentationFormat>Экран (4:3)</PresentationFormat>
  <Paragraphs>104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Corbel</vt:lpstr>
      <vt:lpstr>verdana</vt:lpstr>
      <vt:lpstr>Параллакс</vt:lpstr>
      <vt:lpstr>Командная строка DOS  </vt:lpstr>
      <vt:lpstr>Презентация PowerPoint</vt:lpstr>
      <vt:lpstr>Основные компоненты MS DOS</vt:lpstr>
      <vt:lpstr>Особенности структуры</vt:lpstr>
      <vt:lpstr>Особенности структуры</vt:lpstr>
      <vt:lpstr>Особенности структуры</vt:lpstr>
      <vt:lpstr>Особенности структуры</vt:lpstr>
      <vt:lpstr>Особенности структуры</vt:lpstr>
      <vt:lpstr>Загрузка и схема работы </vt:lpstr>
      <vt:lpstr>Схематично взаимодействие прикладных программ с аппаратно-программным обеспечением ПЭВМ показано на рисунке: </vt:lpstr>
      <vt:lpstr>Характеристика команд </vt:lpstr>
      <vt:lpstr>Файловая организация данных</vt:lpstr>
      <vt:lpstr>Презентация PowerPoint</vt:lpstr>
      <vt:lpstr>Презентация PowerPoint</vt:lpstr>
      <vt:lpstr>Группы файлов</vt:lpstr>
      <vt:lpstr>Древовидная структура</vt:lpstr>
      <vt:lpstr>Файловая структура диска </vt:lpstr>
      <vt:lpstr>Файловая структура диска </vt:lpstr>
      <vt:lpstr>Презентация PowerPoint</vt:lpstr>
      <vt:lpstr>Каталоги </vt:lpstr>
      <vt:lpstr>Справочная система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компьютерной графики</dc:title>
  <dc:creator>Home</dc:creator>
  <cp:lastModifiedBy>PANDA</cp:lastModifiedBy>
  <cp:revision>13</cp:revision>
  <dcterms:created xsi:type="dcterms:W3CDTF">2016-10-16T08:56:12Z</dcterms:created>
  <dcterms:modified xsi:type="dcterms:W3CDTF">2021-01-16T06:43:05Z</dcterms:modified>
</cp:coreProperties>
</file>