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7" d="100"/>
          <a:sy n="67" d="100"/>
        </p:scale>
        <p:origin x="139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5FC53-1786-4029-9FDE-937C349E9977}" type="datetimeFigureOut">
              <a:rPr lang="ru-RU" smtClean="0"/>
              <a:t>28.10.2020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F39B52-444D-4875-8CD2-3E753296DBF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2393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39B52-444D-4875-8CD2-3E753296DBFF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86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265497-2B2C-4AEE-9B0F-59486B77CD8F}" type="datetime1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24567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21F24-4D03-4444-A203-4E5CD6FE5938}" type="datetime1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89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466D325-CDB7-4A08-889F-4ECAFE89B4D6}" type="datetime1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236263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A1917-95FA-497C-840A-596180C95390}" type="datetime1">
              <a:rPr lang="ru-RU" smtClean="0"/>
              <a:t>28.10.2020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4303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7FC1F-09A0-49B9-8470-1DE494485BAF}" type="datetime1">
              <a:rPr lang="ru-RU" smtClean="0"/>
              <a:t>28.10.2020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158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664B-6429-4DF4-B566-D60F38A4839C}" type="datetime1">
              <a:rPr lang="ru-RU" smtClean="0"/>
              <a:t>28.10.2020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69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6C5EC-60F0-4B50-B416-F1A5C409D958}" type="datetime1">
              <a:rPr lang="ru-RU" smtClean="0"/>
              <a:t>28.10.2020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05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4C2459DA-DDAE-4BA9-A971-C574FCCA1EEA}" type="datetime1">
              <a:rPr lang="ru-RU" smtClean="0"/>
              <a:t>28.10.2020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637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48C991F7-E15D-4A52-957F-EA3F815A30CE}" type="datetime1">
              <a:rPr lang="ru-RU" smtClean="0"/>
              <a:t>28.10.2020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72682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F38354-7DD3-4DEE-8506-37C74A9A7548}" type="datetime1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50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61B2C-C9C9-4257-A862-3536026364BE}" type="datetime1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196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C1FD7C9F-12F2-41CE-B4BC-331B14CC4C28}" type="datetime1">
              <a:rPr lang="ru-RU" smtClean="0"/>
              <a:t>28.10.2020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0272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pos="594">
          <p15:clr>
            <a:srgbClr val="F26B43"/>
          </p15:clr>
        </p15:guide>
        <p15:guide id="4294967295" pos="54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UNIX%E2%80%90%D0%BF%D0%BE%D0%B4%D0%BE%D0%B1%D0%BD%D1%8B%D0%B5_%D0%BE%D0%BF%D0%B5%D1%80%D0%B0%D1%86%D0%B8%D0%BE%D0%BD%D0%BD%D1%8B%D0%B5_%D1%81%D0%B8%D1%81%D1%82%D0%B5%D0%BC%D1%8B" TargetMode="External"/><Relationship Id="rId3" Type="http://schemas.openxmlformats.org/officeDocument/2006/relationships/hyperlink" Target="https://ru.wikipedia.org/wiki/%D0%A1%D0%A3%D0%91%D0%94" TargetMode="External"/><Relationship Id="rId7" Type="http://schemas.openxmlformats.org/officeDocument/2006/relationships/hyperlink" Target="https://ru.wikipedia.org/wiki/Microsoft_Windows" TargetMode="External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MS_SQL" TargetMode="External"/><Relationship Id="rId5" Type="http://schemas.openxmlformats.org/officeDocument/2006/relationships/hyperlink" Target="https://ru.wikipedia.org/wiki/Oracle_(%D0%A1%D0%A3%D0%91%D0%94)" TargetMode="External"/><Relationship Id="rId4" Type="http://schemas.openxmlformats.org/officeDocument/2006/relationships/hyperlink" Target="https://ru.wikipedia.org/wiki/MySQL" TargetMode="External"/><Relationship Id="rId9" Type="http://schemas.openxmlformats.org/officeDocument/2006/relationships/hyperlink" Target="https://ru.wikipedia.org/wiki/Linux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ru.wikipedia.org/wiki/%D0%91%D0%BB%D0%BE%D0%B3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2852936"/>
            <a:ext cx="8027382" cy="17526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</a:rPr>
              <a:t>Система управления контентом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</a:rPr>
              <a:t>(</a:t>
            </a:r>
            <a:r>
              <a:rPr lang="en-US" sz="2800" b="1" dirty="0" smtClean="0">
                <a:solidFill>
                  <a:schemeClr val="tx2">
                    <a:lumMod val="90000"/>
                  </a:schemeClr>
                </a:solidFill>
              </a:rPr>
              <a:t>CMS</a:t>
            </a:r>
            <a:r>
              <a:rPr lang="ru-RU" sz="2800" b="1" dirty="0" smtClean="0">
                <a:solidFill>
                  <a:schemeClr val="tx2">
                    <a:lumMod val="90000"/>
                  </a:schemeClr>
                </a:solidFill>
              </a:rPr>
              <a:t>)</a:t>
            </a:r>
            <a:endParaRPr lang="ru-RU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Определение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Cms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algn="just"/>
            <a:r>
              <a:rPr lang="ru-RU" sz="2400" b="1" dirty="0" smtClean="0"/>
              <a:t>CMS (от английского </a:t>
            </a:r>
            <a:r>
              <a:rPr lang="ru-RU" sz="2400" b="1" dirty="0" err="1" smtClean="0"/>
              <a:t>Content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Management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System</a:t>
            </a:r>
            <a:r>
              <a:rPr lang="ru-RU" sz="2400" b="1" dirty="0" smtClean="0"/>
              <a:t>) - система управления содержимым (</a:t>
            </a:r>
            <a:r>
              <a:rPr lang="ru-RU" sz="2400" b="1" dirty="0" err="1" smtClean="0"/>
              <a:t>контентом</a:t>
            </a:r>
            <a:r>
              <a:rPr lang="ru-RU" sz="2400" b="1" dirty="0" smtClean="0"/>
              <a:t>) - компьютерная программа или информационная система, которая используется для организации и обеспечения процесса по совместному созданию, управлению и редактированию содержимого сайта. </a:t>
            </a:r>
            <a:endParaRPr lang="ru-RU" sz="2400" dirty="0"/>
          </a:p>
        </p:txBody>
      </p:sp>
      <p:pic>
        <p:nvPicPr>
          <p:cNvPr id="4" name="Рисунок 3" descr="cm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0"/>
            <a:ext cx="2627784" cy="1519956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7197" y="1128451"/>
            <a:ext cx="777686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/>
              <a:t>Основной задачей такой системы является сбор и объединение в единое целое, на основе ролей и задач, различных источников информации. Эти источники могут быть доступны как внутри самой организации, так и вне её </a:t>
            </a:r>
            <a:r>
              <a:rPr lang="ru-RU" sz="2400" dirty="0" smtClean="0"/>
              <a:t>пределов.</a:t>
            </a:r>
          </a:p>
          <a:p>
            <a:pPr algn="just"/>
            <a:r>
              <a:rPr lang="ru-RU" sz="2400" dirty="0" smtClean="0"/>
              <a:t>В </a:t>
            </a:r>
            <a:r>
              <a:rPr lang="ru-RU" sz="2400" dirty="0" smtClean="0"/>
              <a:t>такой системе управления контентом определяется всё многообразие существующих данных: стандартные документы, музыка и звуки, видео, каталоги всевозможной информации и многое-многое другое. И именно для управления, хранения, обработки, просмотра и публикации таких данных различными группами пользователей и служат CMS.</a:t>
            </a:r>
            <a:endParaRPr lang="ru-RU" sz="2400" dirty="0"/>
          </a:p>
        </p:txBody>
      </p:sp>
      <p:pic>
        <p:nvPicPr>
          <p:cNvPr id="3" name="Рисунок 2" descr="cms-hostin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5209050"/>
            <a:ext cx="2699792" cy="164895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Функции </a:t>
            </a:r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Cms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cap="all" dirty="0" smtClean="0">
                <a:solidFill>
                  <a:schemeClr val="accent1">
                    <a:lumMod val="75000"/>
                  </a:schemeClr>
                </a:solidFill>
              </a:rPr>
              <a:t>ДЛЯ ЧЕГО НУЖНА </a:t>
            </a:r>
            <a:r>
              <a:rPr lang="en-US" b="1" i="1" cap="all" dirty="0" smtClean="0">
                <a:solidFill>
                  <a:schemeClr val="accent1">
                    <a:lumMod val="75000"/>
                  </a:schemeClr>
                </a:solidFill>
              </a:rPr>
              <a:t>CMS?</a:t>
            </a:r>
            <a:r>
              <a:rPr lang="en-US" cap="all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cap="all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7177" y="1556792"/>
            <a:ext cx="8136904" cy="4525963"/>
          </a:xfrm>
        </p:spPr>
        <p:txBody>
          <a:bodyPr>
            <a:noAutofit/>
          </a:bodyPr>
          <a:lstStyle/>
          <a:p>
            <a:pPr algn="just" fontAlgn="base">
              <a:buNone/>
            </a:pPr>
            <a:r>
              <a:rPr lang="ru-RU" sz="1600" dirty="0">
                <a:solidFill>
                  <a:schemeClr val="tx1"/>
                </a:solidFill>
              </a:rPr>
              <a:t>Если смотреть с точки зрения обычного заказчика, то разработка сайта на основе какой-либо CMS должна приносить следующие преимущества: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 работе используется наиболее эффективный инструмент для решения конкретной задачи (в зависимости от вида </a:t>
            </a:r>
            <a:r>
              <a:rPr lang="ru-RU" sz="1600" dirty="0" smtClean="0">
                <a:solidFill>
                  <a:schemeClr val="tx1"/>
                </a:solidFill>
              </a:rPr>
              <a:t>сайта и </a:t>
            </a:r>
            <a:r>
              <a:rPr lang="ru-RU" sz="1600" dirty="0">
                <a:solidFill>
                  <a:schemeClr val="tx1"/>
                </a:solidFill>
              </a:rPr>
              <a:t>требований к его функционалу подбирают оптимальную CMS);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использование CMS позволяет владельцу сайта самостоятельно создавать и удалять разделы сайта, редактировать различную информацию без привлечения стороннего специалиста - это одно из преимуществ над статическими сайтами;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работа сайта постоянно тестируется множеством пользователем, а найденные ошибки и уязвимости достаточно оперативно устраняются, при этом сайт работает на самых передовых и проверенных технических решениях;</a:t>
            </a:r>
          </a:p>
          <a:p>
            <a:pPr algn="just"/>
            <a:r>
              <a:rPr lang="ru-RU" sz="1600" dirty="0">
                <a:solidFill>
                  <a:schemeClr val="tx1"/>
                </a:solidFill>
              </a:rPr>
              <a:t>временные затраты на разработку сайта существенно снижаются, так как разработчику не надо фиксировать своё внимание на чисто технических задачах: «как сделать ленту с новостями» или «как научить CMS искать товары в каталоге», а можно сосредоточиться на информационной и визуальной составляющих будущего </a:t>
            </a:r>
            <a:r>
              <a:rPr lang="ru-RU" sz="1600" dirty="0" smtClean="0">
                <a:solidFill>
                  <a:schemeClr val="tx1"/>
                </a:solidFill>
              </a:rPr>
              <a:t>сайта.</a:t>
            </a:r>
            <a:endParaRPr lang="ru-RU" sz="1600" dirty="0">
              <a:solidFill>
                <a:schemeClr val="tx1"/>
              </a:solidFill>
            </a:endParaRPr>
          </a:p>
          <a:p>
            <a:pPr algn="just"/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cap="all" dirty="0" smtClean="0">
                <a:solidFill>
                  <a:schemeClr val="accent1">
                    <a:lumMod val="75000"/>
                  </a:schemeClr>
                </a:solidFill>
              </a:rPr>
              <a:t>КАКИЕ БЫВАЮТ </a:t>
            </a:r>
            <a:r>
              <a:rPr lang="en-US" b="1" i="1" cap="all" dirty="0" smtClean="0">
                <a:solidFill>
                  <a:schemeClr val="accent1">
                    <a:lumMod val="75000"/>
                  </a:schemeClr>
                </a:solidFill>
              </a:rPr>
              <a:t>CMS</a:t>
            </a:r>
            <a:r>
              <a:rPr lang="en-US" b="1" i="1" cap="all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1124744"/>
            <a:ext cx="8199040" cy="4525963"/>
          </a:xfrm>
        </p:spPr>
        <p:txBody>
          <a:bodyPr>
            <a:noAutofit/>
          </a:bodyPr>
          <a:lstStyle/>
          <a:p>
            <a:pPr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Некоторые системы ориентированы только на решение конкретных задач (ведение блогов, интернет магазины, форумы), другие являются универсальными и предоставляют разработчиком удобную среду проектирования и программирования для разработки чего угодно. </a:t>
            </a:r>
            <a:endParaRPr lang="ru-RU" sz="2400" dirty="0" smtClean="0">
              <a:solidFill>
                <a:schemeClr val="tx1"/>
              </a:solidFill>
            </a:endParaRPr>
          </a:p>
          <a:p>
            <a:pPr indent="0" algn="just">
              <a:buNone/>
            </a:pPr>
            <a:r>
              <a:rPr lang="ru-RU" sz="2400" dirty="0" smtClean="0">
                <a:solidFill>
                  <a:schemeClr val="tx1"/>
                </a:solidFill>
              </a:rPr>
              <a:t>Часть </a:t>
            </a:r>
            <a:r>
              <a:rPr lang="ru-RU" sz="2400" dirty="0">
                <a:solidFill>
                  <a:schemeClr val="tx1"/>
                </a:solidFill>
              </a:rPr>
              <a:t>CMS </a:t>
            </a:r>
            <a:r>
              <a:rPr lang="ru-RU" sz="2400" dirty="0" smtClean="0">
                <a:solidFill>
                  <a:schemeClr val="tx1"/>
                </a:solidFill>
              </a:rPr>
              <a:t>состоят </a:t>
            </a:r>
            <a:r>
              <a:rPr lang="ru-RU" sz="2400" dirty="0">
                <a:solidFill>
                  <a:schemeClr val="tx1"/>
                </a:solidFill>
              </a:rPr>
              <a:t>из множества функциональных блоков и модулей, другие монолитны, </a:t>
            </a:r>
            <a:r>
              <a:rPr lang="ru-RU" sz="2400" dirty="0" smtClean="0">
                <a:solidFill>
                  <a:schemeClr val="tx1"/>
                </a:solidFill>
              </a:rPr>
              <a:t>неделимы и </a:t>
            </a:r>
            <a:r>
              <a:rPr lang="ru-RU" sz="2400" dirty="0">
                <a:solidFill>
                  <a:schemeClr val="tx1"/>
                </a:solidFill>
              </a:rPr>
              <a:t>зашифрованы. </a:t>
            </a:r>
            <a:r>
              <a:rPr lang="ru-RU" sz="2400" dirty="0">
                <a:solidFill>
                  <a:schemeClr val="tx1"/>
                </a:solidFill>
              </a:rPr>
              <a:t>Одни системы поставляются бесплатно и с возможностью внесения своих доработок, а некоторые предоставляются за деньги и не допускают возможность редактирования ядра «движка».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dirty="0"/>
              <a:t>До сих пор нет единой и чёткой классификации, принятой рынком, существующих CMS, однако это не мешает выделить лидеров в данной области.</a:t>
            </a:r>
            <a:endParaRPr lang="ru-RU" sz="2400" dirty="0"/>
          </a:p>
        </p:txBody>
      </p:sp>
      <p:pic>
        <p:nvPicPr>
          <p:cNvPr id="3" name="Рисунок 2" descr="copy_cms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568" y="1789465"/>
            <a:ext cx="7776864" cy="5068535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track_cms_overall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92675"/>
            <a:ext cx="9144000" cy="667264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1146757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>
                <a:solidFill>
                  <a:schemeClr val="tx2"/>
                </a:solidFill>
              </a:rPr>
              <a:t>Joomla</a:t>
            </a:r>
            <a:r>
              <a:rPr lang="ru-RU" sz="2400" b="1" dirty="0" smtClean="0">
                <a:solidFill>
                  <a:schemeClr val="tx2"/>
                </a:solidFill>
              </a:rPr>
              <a:t> - (самая противоречивая система) - яркая, современная, постоянно обновляющаяся, достаточно простая в разработке и использовании, предоставляется совершенно бесплатно;</a:t>
            </a:r>
          </a:p>
        </p:txBody>
      </p:sp>
      <p:pic>
        <p:nvPicPr>
          <p:cNvPr id="4" name="Рисунок 3" descr="Без названия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6684" y="2617490"/>
            <a:ext cx="4208053" cy="15841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55576" y="4221088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CMS </a:t>
            </a:r>
            <a:r>
              <a:rPr lang="ru-RU" sz="2400" b="1" dirty="0" err="1" smtClean="0">
                <a:solidFill>
                  <a:schemeClr val="tx2"/>
                </a:solidFill>
              </a:rPr>
              <a:t>Joomla</a:t>
            </a:r>
            <a:r>
              <a:rPr lang="ru-RU" sz="2400" b="1" dirty="0" smtClean="0">
                <a:solidFill>
                  <a:schemeClr val="tx2"/>
                </a:solidFill>
              </a:rPr>
              <a:t>! включает в себя минимальный набор инструментов при начальной установке, который дополняется по мере необходимости. Это снижает загромождение административной панели ненужными элементами, а также снижает нагрузку на сервер и экономит место на </a:t>
            </a:r>
            <a:r>
              <a:rPr lang="ru-RU" sz="2400" b="1" dirty="0" err="1" smtClean="0">
                <a:solidFill>
                  <a:schemeClr val="tx2"/>
                </a:solidFill>
              </a:rPr>
              <a:t>хостинге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38758" y="382385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Joomla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Без названия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4269" y="2839019"/>
            <a:ext cx="3672408" cy="138206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5837" y="4186782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smtClean="0">
                <a:solidFill>
                  <a:schemeClr val="tx2"/>
                </a:solidFill>
              </a:rPr>
              <a:t>Архитектура Drupal позволяет применять его для построения различных типов сайтов — от блогов и новостных сайтов до информационных архивов или социальных сетей. Имеющуюся по умолчанию функциональность можно увеличивать подключением дополнительных расширений — «модулей» в терминологии Drupal.</a:t>
            </a:r>
            <a:endParaRPr lang="ru-RU" sz="2400" dirty="0">
              <a:solidFill>
                <a:schemeClr val="tx2"/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Drupal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85837" y="818733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>
                <a:solidFill>
                  <a:schemeClr val="tx2"/>
                </a:solidFill>
              </a:rPr>
              <a:t>Drupal</a:t>
            </a:r>
            <a:r>
              <a:rPr lang="ru-RU" sz="2400" b="1" dirty="0" smtClean="0">
                <a:solidFill>
                  <a:schemeClr val="tx2"/>
                </a:solidFill>
              </a:rPr>
              <a:t> - (для любителей разработки сайтов с нуля) - это не просто полноценная функциональная среда для разработки и создания всевозможных сайтов, которая предоставляется так же бесплатно и имеет гибкие возможности, но и в каком-то смысле - стиль программирования и даже жизни;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3857" y="1268760"/>
            <a:ext cx="763284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 smtClean="0">
                <a:solidFill>
                  <a:schemeClr val="tx2"/>
                </a:solidFill>
              </a:rPr>
              <a:t>MODx</a:t>
            </a:r>
            <a:r>
              <a:rPr lang="ru-RU" sz="2400" dirty="0" smtClean="0">
                <a:solidFill>
                  <a:schemeClr val="tx2"/>
                </a:solidFill>
              </a:rPr>
              <a:t> - достаточно современная разработка, которая в последнее время уверенно набирает обороты и увеличивает свою аудиторию поклонников. К тому же она является чрезвычайно гибкой и эффективной, при этом поставляется безвозмездно, но и порог вхождения в число разработчиков на этой CMS несколько выше, чем у других систем;</a:t>
            </a:r>
            <a:endParaRPr lang="ru-RU" sz="2400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4180" y="5157192"/>
            <a:ext cx="4752525" cy="1440159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err="1">
                <a:solidFill>
                  <a:schemeClr val="accent1">
                    <a:lumMod val="75000"/>
                  </a:schemeClr>
                </a:solidFill>
              </a:rPr>
              <a:t>MODx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864496"/>
            <a:ext cx="77048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1C </a:t>
            </a:r>
            <a:r>
              <a:rPr lang="ru-RU" sz="2400" b="1" dirty="0" err="1" smtClean="0">
                <a:solidFill>
                  <a:schemeClr val="tx2"/>
                </a:solidFill>
              </a:rPr>
              <a:t>Битрикс</a:t>
            </a:r>
            <a:r>
              <a:rPr lang="ru-RU" sz="2400" b="1" dirty="0" smtClean="0">
                <a:solidFill>
                  <a:schemeClr val="tx2"/>
                </a:solidFill>
              </a:rPr>
              <a:t> - </a:t>
            </a:r>
            <a:r>
              <a:rPr lang="ru-RU" sz="2400" b="1" dirty="0" err="1" smtClean="0">
                <a:solidFill>
                  <a:schemeClr val="tx2"/>
                </a:solidFill>
              </a:rPr>
              <a:t>монстроподобная</a:t>
            </a:r>
            <a:r>
              <a:rPr lang="ru-RU" sz="2400" b="1" dirty="0" smtClean="0">
                <a:solidFill>
                  <a:schemeClr val="tx2"/>
                </a:solidFill>
              </a:rPr>
              <a:t> разработка от небезызвестной 1С, в которой можно найти различные редакции от простой, до портальной, при этом стоимость её значительно отличается от версии к </a:t>
            </a:r>
            <a:r>
              <a:rPr lang="ru-RU" sz="2400" b="1" dirty="0" smtClean="0">
                <a:solidFill>
                  <a:schemeClr val="tx2"/>
                </a:solidFill>
              </a:rPr>
              <a:t>версии.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1c-bitrix-logo-ver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2689613"/>
            <a:ext cx="4824536" cy="17474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99592" y="4509119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Для хранения данных сайта используется файловая система сервера и реляционная </a:t>
            </a:r>
            <a:r>
              <a:rPr lang="ru-RU" sz="2400" b="1" dirty="0" smtClean="0">
                <a:solidFill>
                  <a:schemeClr val="tx2"/>
                </a:solidFill>
                <a:hlinkClick r:id="rId3" tooltip="СУБД"/>
              </a:rPr>
              <a:t>СУБД</a:t>
            </a:r>
            <a:r>
              <a:rPr lang="ru-RU" sz="2400" b="1" dirty="0" smtClean="0">
                <a:solidFill>
                  <a:schemeClr val="tx2"/>
                </a:solidFill>
              </a:rPr>
              <a:t>. Поддерживаются следующие СУБД: </a:t>
            </a:r>
            <a:r>
              <a:rPr lang="ru-RU" sz="2400" b="1" dirty="0" err="1" smtClean="0">
                <a:solidFill>
                  <a:schemeClr val="tx2"/>
                </a:solidFill>
                <a:hlinkClick r:id="rId4" tooltip="MySQL"/>
              </a:rPr>
              <a:t>MySQL</a:t>
            </a:r>
            <a:r>
              <a:rPr lang="ru-RU" sz="2400" b="1" dirty="0" smtClean="0">
                <a:solidFill>
                  <a:schemeClr val="tx2"/>
                </a:solidFill>
              </a:rPr>
              <a:t>, </a:t>
            </a:r>
            <a:r>
              <a:rPr lang="ru-RU" sz="2400" b="1" dirty="0" err="1" smtClean="0">
                <a:solidFill>
                  <a:schemeClr val="tx2"/>
                </a:solidFill>
                <a:hlinkClick r:id="rId5" tooltip="Oracle (СУБД)"/>
              </a:rPr>
              <a:t>Oracle</a:t>
            </a:r>
            <a:r>
              <a:rPr lang="ru-RU" sz="2400" b="1" dirty="0" smtClean="0">
                <a:solidFill>
                  <a:schemeClr val="tx2"/>
                </a:solidFill>
              </a:rPr>
              <a:t>, </a:t>
            </a:r>
            <a:r>
              <a:rPr lang="ru-RU" sz="2400" b="1" dirty="0" smtClean="0">
                <a:solidFill>
                  <a:schemeClr val="tx2"/>
                </a:solidFill>
                <a:hlinkClick r:id="rId6" tooltip="MS SQL"/>
              </a:rPr>
              <a:t>MS SQL</a:t>
            </a:r>
            <a:r>
              <a:rPr lang="ru-RU" sz="2400" b="1" dirty="0" smtClean="0">
                <a:solidFill>
                  <a:schemeClr val="tx2"/>
                </a:solidFill>
              </a:rPr>
              <a:t>. Продукт работает на </a:t>
            </a:r>
            <a:r>
              <a:rPr lang="ru-RU" sz="2400" b="1" dirty="0" err="1" smtClean="0">
                <a:solidFill>
                  <a:schemeClr val="tx2"/>
                </a:solidFill>
                <a:hlinkClick r:id="rId7" tooltip="Microsoft Windows"/>
              </a:rPr>
              <a:t>Microsoft</a:t>
            </a:r>
            <a:r>
              <a:rPr lang="ru-RU" sz="2400" b="1" dirty="0" smtClean="0">
                <a:solidFill>
                  <a:schemeClr val="tx2"/>
                </a:solidFill>
                <a:hlinkClick r:id="rId7" tooltip="Microsoft Windows"/>
              </a:rPr>
              <a:t> </a:t>
            </a:r>
            <a:r>
              <a:rPr lang="ru-RU" sz="2400" b="1" dirty="0" err="1" smtClean="0">
                <a:solidFill>
                  <a:schemeClr val="tx2"/>
                </a:solidFill>
                <a:hlinkClick r:id="rId7" tooltip="Microsoft Windows"/>
              </a:rPr>
              <a:t>Windows</a:t>
            </a:r>
            <a:r>
              <a:rPr lang="ru-RU" sz="2400" b="1" dirty="0" smtClean="0">
                <a:solidFill>
                  <a:schemeClr val="tx2"/>
                </a:solidFill>
              </a:rPr>
              <a:t> и </a:t>
            </a:r>
            <a:r>
              <a:rPr lang="ru-RU" sz="2400" b="1" dirty="0" err="1" smtClean="0">
                <a:solidFill>
                  <a:schemeClr val="tx2"/>
                </a:solidFill>
                <a:hlinkClick r:id="rId8" tooltip="UNIX‐подобные операционные системы"/>
              </a:rPr>
              <a:t>UNIX‐подобных</a:t>
            </a:r>
            <a:r>
              <a:rPr lang="ru-RU" sz="2400" b="1" dirty="0" smtClean="0">
                <a:solidFill>
                  <a:schemeClr val="tx2"/>
                </a:solidFill>
                <a:hlinkClick r:id="rId8" tooltip="UNIX‐подобные операционные системы"/>
              </a:rPr>
              <a:t> платформах</a:t>
            </a:r>
            <a:r>
              <a:rPr lang="ru-RU" sz="2400" b="1" dirty="0" smtClean="0">
                <a:solidFill>
                  <a:schemeClr val="tx2"/>
                </a:solidFill>
              </a:rPr>
              <a:t>, включая </a:t>
            </a:r>
            <a:r>
              <a:rPr lang="ru-RU" sz="2400" b="1" dirty="0" err="1" smtClean="0">
                <a:solidFill>
                  <a:schemeClr val="tx2"/>
                </a:solidFill>
                <a:hlinkClick r:id="rId9" tooltip="Linux"/>
              </a:rPr>
              <a:t>Linux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1C </a:t>
            </a:r>
            <a:r>
              <a:rPr lang="ru-RU" b="1" i="1" dirty="0" err="1">
                <a:solidFill>
                  <a:schemeClr val="accent1">
                    <a:lumMod val="75000"/>
                  </a:schemeClr>
                </a:solidFill>
              </a:rPr>
              <a:t>Битрикс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48784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 smtClean="0">
                <a:solidFill>
                  <a:schemeClr val="tx2"/>
                </a:solidFill>
              </a:rPr>
              <a:t>WordPress</a:t>
            </a:r>
            <a:r>
              <a:rPr lang="ru-RU" sz="2400" b="1" dirty="0" smtClean="0">
                <a:solidFill>
                  <a:schemeClr val="tx2"/>
                </a:solidFill>
              </a:rPr>
              <a:t> — система управления </a:t>
            </a:r>
            <a:r>
              <a:rPr lang="ru-RU" sz="2400" b="1" dirty="0" smtClean="0">
                <a:solidFill>
                  <a:schemeClr val="tx2"/>
                </a:solidFill>
              </a:rPr>
              <a:t>содержимым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</a:rPr>
              <a:t>сайта </a:t>
            </a:r>
            <a:r>
              <a:rPr lang="ru-RU" sz="2400" b="1" dirty="0" smtClean="0">
                <a:solidFill>
                  <a:schemeClr val="tx2"/>
                </a:solidFill>
              </a:rPr>
              <a:t>с открытым исходным кодом; написана на PHP; сервер базы данных — </a:t>
            </a:r>
            <a:r>
              <a:rPr lang="ru-RU" sz="2400" b="1" dirty="0" err="1" smtClean="0">
                <a:solidFill>
                  <a:schemeClr val="tx2"/>
                </a:solidFill>
              </a:rPr>
              <a:t>MySQL</a:t>
            </a:r>
            <a:r>
              <a:rPr lang="ru-RU" sz="2400" b="1" dirty="0" smtClean="0">
                <a:solidFill>
                  <a:schemeClr val="tx2"/>
                </a:solidFill>
              </a:rPr>
              <a:t>; выпущена под лицензией </a:t>
            </a:r>
            <a:r>
              <a:rPr lang="ru-RU" sz="2400" b="1" dirty="0" smtClean="0">
                <a:solidFill>
                  <a:schemeClr val="tx2"/>
                </a:solidFill>
              </a:rPr>
              <a:t>GNU </a:t>
            </a:r>
            <a:r>
              <a:rPr lang="ru-RU" sz="2400" b="1" dirty="0" smtClean="0">
                <a:solidFill>
                  <a:schemeClr val="tx2"/>
                </a:solidFill>
              </a:rPr>
              <a:t>GPL версии 2. Сфера применения — от </a:t>
            </a:r>
            <a:r>
              <a:rPr lang="ru-RU" sz="2400" b="1" dirty="0" err="1" smtClean="0">
                <a:solidFill>
                  <a:schemeClr val="tx2"/>
                </a:solidFill>
                <a:hlinkClick r:id="rId2" tooltip="Блог"/>
              </a:rPr>
              <a:t>блогов</a:t>
            </a:r>
            <a:r>
              <a:rPr lang="ru-RU" sz="2400" b="1" dirty="0" smtClean="0">
                <a:solidFill>
                  <a:schemeClr val="tx2"/>
                </a:solidFill>
              </a:rPr>
              <a:t> до достаточно сложных новостных ресурсов и </a:t>
            </a:r>
            <a:r>
              <a:rPr lang="ru-RU" sz="2400" b="1" dirty="0" err="1" smtClean="0">
                <a:solidFill>
                  <a:schemeClr val="tx2"/>
                </a:solidFill>
              </a:rPr>
              <a:t>интернет-магазинов</a:t>
            </a:r>
            <a:r>
              <a:rPr lang="ru-RU" sz="2400" b="1" dirty="0" smtClean="0">
                <a:solidFill>
                  <a:schemeClr val="tx2"/>
                </a:solidFill>
              </a:rPr>
              <a:t>. Встроенная система «тем» и «</a:t>
            </a:r>
            <a:r>
              <a:rPr lang="ru-RU" sz="2400" b="1" dirty="0" err="1" smtClean="0">
                <a:solidFill>
                  <a:schemeClr val="tx2"/>
                </a:solidFill>
              </a:rPr>
              <a:t>плагинов</a:t>
            </a:r>
            <a:r>
              <a:rPr lang="ru-RU" sz="2400" b="1" dirty="0" smtClean="0">
                <a:solidFill>
                  <a:schemeClr val="tx2"/>
                </a:solidFill>
              </a:rPr>
              <a:t>» вместе с удачной архитектурой позволяет конструировать проекты широкой функциональной сложности.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4" name="Рисунок 3" descr="Без названия (1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30128" y="4365104"/>
            <a:ext cx="5328592" cy="2232248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WordPress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4998" y="1124744"/>
            <a:ext cx="792088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 smtClean="0">
                <a:solidFill>
                  <a:schemeClr val="tx2"/>
                </a:solidFill>
              </a:rPr>
              <a:t>WordPress</a:t>
            </a:r>
            <a:r>
              <a:rPr lang="en-US" sz="2400" b="1" dirty="0" smtClean="0">
                <a:solidFill>
                  <a:schemeClr val="tx2"/>
                </a:solidFill>
              </a:rPr>
              <a:t>, DLE, </a:t>
            </a:r>
            <a:r>
              <a:rPr lang="en-US" sz="2400" b="1" dirty="0" err="1" smtClean="0">
                <a:solidFill>
                  <a:schemeClr val="tx2"/>
                </a:solidFill>
              </a:rPr>
              <a:t>eZ</a:t>
            </a:r>
            <a:r>
              <a:rPr lang="en-US" sz="2400" b="1" dirty="0" smtClean="0">
                <a:solidFill>
                  <a:schemeClr val="tx2"/>
                </a:solidFill>
              </a:rPr>
              <a:t> publish, </a:t>
            </a:r>
            <a:r>
              <a:rPr lang="en-US" sz="2400" b="1" dirty="0" err="1" smtClean="0">
                <a:solidFill>
                  <a:schemeClr val="tx2"/>
                </a:solidFill>
              </a:rPr>
              <a:t>Koobi</a:t>
            </a:r>
            <a:r>
              <a:rPr lang="en-US" sz="2400" b="1" dirty="0" smtClean="0">
                <a:solidFill>
                  <a:schemeClr val="tx2"/>
                </a:solidFill>
              </a:rPr>
              <a:t>, Simple Machines Forum (SMF), </a:t>
            </a:r>
            <a:r>
              <a:rPr lang="en-US" sz="2400" b="1" dirty="0" err="1" smtClean="0">
                <a:solidFill>
                  <a:schemeClr val="tx2"/>
                </a:solidFill>
              </a:rPr>
              <a:t>MediaWiki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SiteDNK</a:t>
            </a:r>
            <a:r>
              <a:rPr lang="en-US" sz="2400" b="1" dirty="0" smtClean="0">
                <a:solidFill>
                  <a:schemeClr val="tx2"/>
                </a:solidFill>
              </a:rPr>
              <a:t>, CM5, </a:t>
            </a:r>
            <a:r>
              <a:rPr lang="en-US" sz="2400" b="1" dirty="0" err="1" smtClean="0">
                <a:solidFill>
                  <a:schemeClr val="tx2"/>
                </a:solidFill>
              </a:rPr>
              <a:t>NetCat</a:t>
            </a:r>
            <a:r>
              <a:rPr lang="en-US" sz="2400" b="1" dirty="0" smtClean="0">
                <a:solidFill>
                  <a:schemeClr val="tx2"/>
                </a:solidFill>
              </a:rPr>
              <a:t>, TYPO3, </a:t>
            </a:r>
            <a:r>
              <a:rPr lang="en-US" sz="2400" b="1" dirty="0" err="1" smtClean="0">
                <a:solidFill>
                  <a:schemeClr val="tx2"/>
                </a:solidFill>
              </a:rPr>
              <a:t>Plone</a:t>
            </a:r>
            <a:r>
              <a:rPr lang="en-US" sz="2400" b="1" dirty="0" smtClean="0">
                <a:solidFill>
                  <a:schemeClr val="tx2"/>
                </a:solidFill>
              </a:rPr>
              <a:t>, CMS Made, Simple, Movable Type, </a:t>
            </a:r>
            <a:r>
              <a:rPr lang="en-US" sz="2400" b="1" dirty="0" err="1" smtClean="0">
                <a:solidFill>
                  <a:schemeClr val="tx2"/>
                </a:solidFill>
              </a:rPr>
              <a:t>InstantCMS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MaxSite</a:t>
            </a:r>
            <a:r>
              <a:rPr lang="en-US" sz="2400" b="1" dirty="0" smtClean="0">
                <a:solidFill>
                  <a:schemeClr val="tx2"/>
                </a:solidFill>
              </a:rPr>
              <a:t> CMS, UMI.CMS, </a:t>
            </a:r>
            <a:r>
              <a:rPr lang="en-US" sz="2400" b="1" dirty="0" err="1" smtClean="0">
                <a:solidFill>
                  <a:schemeClr val="tx2"/>
                </a:solidFill>
              </a:rPr>
              <a:t>Magento</a:t>
            </a:r>
            <a:r>
              <a:rPr lang="en-US" sz="2400" b="1" dirty="0" smtClean="0">
                <a:solidFill>
                  <a:schemeClr val="tx2"/>
                </a:solidFill>
              </a:rPr>
              <a:t>, Twilight CMS, PHP-Fusion, </a:t>
            </a:r>
            <a:r>
              <a:rPr lang="en-US" sz="2400" b="1" dirty="0" err="1" smtClean="0">
                <a:solidFill>
                  <a:schemeClr val="tx2"/>
                </a:solidFill>
              </a:rPr>
              <a:t>Melbis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Miva</a:t>
            </a:r>
            <a:r>
              <a:rPr lang="en-US" sz="2400" b="1" dirty="0" smtClean="0">
                <a:solidFill>
                  <a:schemeClr val="tx2"/>
                </a:solidFill>
              </a:rPr>
              <a:t> Merchant, </a:t>
            </a:r>
            <a:r>
              <a:rPr lang="en-US" sz="2400" b="1" dirty="0" err="1" smtClean="0">
                <a:solidFill>
                  <a:schemeClr val="tx2"/>
                </a:solidFill>
              </a:rPr>
              <a:t>Textpattern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OSCommerce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phpwcms</a:t>
            </a:r>
            <a:r>
              <a:rPr lang="en-US" sz="2400" b="1" dirty="0" smtClean="0">
                <a:solidFill>
                  <a:schemeClr val="tx2"/>
                </a:solidFill>
              </a:rPr>
              <a:t>, N2 CMS, </a:t>
            </a:r>
            <a:r>
              <a:rPr lang="en-US" sz="2400" b="1" dirty="0" err="1" smtClean="0">
                <a:solidFill>
                  <a:schemeClr val="tx2"/>
                </a:solidFill>
              </a:rPr>
              <a:t>Explay</a:t>
            </a:r>
            <a:r>
              <a:rPr lang="en-US" sz="2400" b="1" dirty="0" smtClean="0">
                <a:solidFill>
                  <a:schemeClr val="tx2"/>
                </a:solidFill>
              </a:rPr>
              <a:t> CMS, </a:t>
            </a:r>
            <a:r>
              <a:rPr lang="en-US" sz="2400" b="1" dirty="0" err="1" smtClean="0">
                <a:solidFill>
                  <a:schemeClr val="tx2"/>
                </a:solidFill>
              </a:rPr>
              <a:t>ExpressionEngine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Cmsimple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OpenCMS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Slaed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Klarnet</a:t>
            </a:r>
            <a:r>
              <a:rPr lang="en-US" sz="2400" b="1" dirty="0" smtClean="0">
                <a:solidFill>
                  <a:schemeClr val="tx2"/>
                </a:solidFill>
              </a:rPr>
              <a:t> CMS, SEQUNDA, Site Sapiens, e107, </a:t>
            </a:r>
            <a:r>
              <a:rPr lang="en-US" sz="2400" b="1" dirty="0" err="1" smtClean="0">
                <a:solidFill>
                  <a:schemeClr val="tx2"/>
                </a:solidFill>
              </a:rPr>
              <a:t>Danneo</a:t>
            </a:r>
            <a:r>
              <a:rPr lang="en-US" sz="2400" b="1" dirty="0" smtClean="0">
                <a:solidFill>
                  <a:schemeClr val="tx2"/>
                </a:solidFill>
              </a:rPr>
              <a:t>, Cetera CMS, </a:t>
            </a:r>
            <a:r>
              <a:rPr lang="en-US" sz="2400" b="1" dirty="0" err="1" smtClean="0">
                <a:solidFill>
                  <a:schemeClr val="tx2"/>
                </a:solidFill>
              </a:rPr>
              <a:t>Hitmaster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DSite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SiteEdit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TrinetCMS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HostCMS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Amiro</a:t>
            </a:r>
            <a:r>
              <a:rPr lang="en-US" sz="2400" b="1" dirty="0" smtClean="0">
                <a:solidFill>
                  <a:schemeClr val="tx2"/>
                </a:solidFill>
              </a:rPr>
              <a:t> CMS, iNTERNET.cms, </a:t>
            </a:r>
            <a:r>
              <a:rPr lang="en-US" sz="2400" b="1" dirty="0" err="1" smtClean="0">
                <a:solidFill>
                  <a:schemeClr val="tx2"/>
                </a:solidFill>
              </a:rPr>
              <a:t>Kentico</a:t>
            </a:r>
            <a:r>
              <a:rPr lang="en-US" sz="2400" b="1" dirty="0" smtClean="0">
                <a:solidFill>
                  <a:schemeClr val="tx2"/>
                </a:solidFill>
              </a:rPr>
              <a:t> CMS, </a:t>
            </a:r>
            <a:r>
              <a:rPr lang="en-US" sz="2400" b="1" dirty="0" err="1" smtClean="0">
                <a:solidFill>
                  <a:schemeClr val="tx2"/>
                </a:solidFill>
              </a:rPr>
              <a:t>LiveStreet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vBulletin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phpBB</a:t>
            </a:r>
            <a:r>
              <a:rPr lang="en-US" sz="2400" b="1" dirty="0" smtClean="0">
                <a:solidFill>
                  <a:schemeClr val="tx2"/>
                </a:solidFill>
              </a:rPr>
              <a:t>, </a:t>
            </a:r>
            <a:r>
              <a:rPr lang="en-US" sz="2400" b="1" dirty="0" err="1" smtClean="0">
                <a:solidFill>
                  <a:schemeClr val="tx2"/>
                </a:solidFill>
              </a:rPr>
              <a:t>Invision</a:t>
            </a:r>
            <a:r>
              <a:rPr lang="en-US" sz="2400" b="1" dirty="0" smtClean="0">
                <a:solidFill>
                  <a:schemeClr val="tx2"/>
                </a:solidFill>
              </a:rPr>
              <a:t> Power Board, </a:t>
            </a:r>
            <a:r>
              <a:rPr lang="en-US" sz="2400" b="1" dirty="0" err="1" smtClean="0">
                <a:solidFill>
                  <a:schemeClr val="tx2"/>
                </a:solidFill>
              </a:rPr>
              <a:t>S.Builder</a:t>
            </a:r>
            <a:r>
              <a:rPr lang="en-US" sz="2400" b="1" dirty="0" smtClean="0">
                <a:solidFill>
                  <a:schemeClr val="tx2"/>
                </a:solidFill>
              </a:rPr>
              <a:t>, ABO.CMS, PHP-Nuke, RUNCMS, Adlabs.CMS, </a:t>
            </a:r>
            <a:r>
              <a:rPr lang="en-US" sz="2400" b="1" dirty="0" err="1" smtClean="0">
                <a:solidFill>
                  <a:schemeClr val="tx2"/>
                </a:solidFill>
              </a:rPr>
              <a:t>Introweb</a:t>
            </a:r>
            <a:r>
              <a:rPr lang="en-US" sz="2400" b="1" dirty="0" smtClean="0">
                <a:solidFill>
                  <a:schemeClr val="tx2"/>
                </a:solidFill>
              </a:rPr>
              <a:t>-CMS.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all-in-one-recharge-250x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7651" y="5445224"/>
            <a:ext cx="1938805" cy="1334373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47264" y="213998"/>
            <a:ext cx="8017223" cy="1054761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Более полный список платных и бесплатных CMS: 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3696" y="957212"/>
            <a:ext cx="79208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Важное замечание: бесплатность CMS отнюдь не означает низкое качество кода или наличие ограничений в использовании. Наоборот, чаще всего, отрытые и бесплатные CMS во многом выигрывают у своих коммерческих собратьев именно из-за своей общедоступности. Над этими системами трудятся не только коллективы профессиональных разработчиков, но и сотни и даже тысячи добровольцев, которые стремятся сделать любимую CMS ещё лучше и безопасней.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banner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4221088"/>
            <a:ext cx="2687361" cy="2132856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Особенность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24744"/>
            <a:ext cx="77403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Сложно сделать правильный выбор среди такого разнообразия, поэтому необходимо чётко осознавать назначение и функционал будущего сайта. 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endParaRPr lang="ru-RU" sz="2400" b="1" dirty="0">
              <a:solidFill>
                <a:schemeClr val="tx2"/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Например, </a:t>
            </a:r>
            <a:r>
              <a:rPr lang="ru-RU" sz="2400" b="1" dirty="0" smtClean="0">
                <a:solidFill>
                  <a:schemeClr val="tx2"/>
                </a:solidFill>
              </a:rPr>
              <a:t>если заказчику нужен </a:t>
            </a:r>
            <a:r>
              <a:rPr lang="ru-RU" sz="2400" b="1" dirty="0" smtClean="0">
                <a:solidFill>
                  <a:schemeClr val="tx2"/>
                </a:solidFill>
              </a:rPr>
              <a:t>небольшой </a:t>
            </a:r>
            <a:r>
              <a:rPr lang="ru-RU" sz="2400" b="1" dirty="0" smtClean="0">
                <a:solidFill>
                  <a:schemeClr val="tx2"/>
                </a:solidFill>
              </a:rPr>
              <a:t>личный блог, то нет смысла ему приобретать «1С-Битрикс - корпоративное решение» за 100 </a:t>
            </a:r>
            <a:r>
              <a:rPr lang="ru-RU" sz="2400" b="1" dirty="0" smtClean="0">
                <a:solidFill>
                  <a:schemeClr val="tx2"/>
                </a:solidFill>
              </a:rPr>
              <a:t>тысяч </a:t>
            </a:r>
            <a:r>
              <a:rPr lang="ru-RU" sz="2400" b="1" dirty="0" smtClean="0">
                <a:solidFill>
                  <a:schemeClr val="tx2"/>
                </a:solidFill>
              </a:rPr>
              <a:t>рублей. </a:t>
            </a:r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endParaRPr lang="ru-RU" sz="2400" b="1" dirty="0">
              <a:solidFill>
                <a:schemeClr val="tx2"/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Поэтому </a:t>
            </a:r>
            <a:r>
              <a:rPr lang="ru-RU" sz="2400" b="1" dirty="0" smtClean="0">
                <a:solidFill>
                  <a:schemeClr val="tx2"/>
                </a:solidFill>
              </a:rPr>
              <a:t>задача разработчика сайта - не только в том, чтобы сделать сайт точно в срок и с учётом пожеланий заказчика, но и выбрать правильную и достаточную CMS для этих целей.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Как выбрать </a:t>
            </a:r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cMS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5528" y="978371"/>
            <a:ext cx="7802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sz="2400" b="1" dirty="0" smtClean="0">
                <a:solidFill>
                  <a:schemeClr val="tx2"/>
                </a:solidFill>
              </a:rPr>
              <a:t>Многие </a:t>
            </a:r>
            <a:r>
              <a:rPr lang="ru-RU" sz="2400" b="1" dirty="0" smtClean="0">
                <a:solidFill>
                  <a:schemeClr val="tx2"/>
                </a:solidFill>
              </a:rPr>
              <a:t>web-студии и разработчики предлагают системы собственной разработки именно как лучший из возможных вариантов. Для небольших сайтов типа: сайт-визитка или каталог, или сайтов, которые в будущем не планируется модернизировать, такой вариант может быть ещё как-то приемлемым. </a:t>
            </a:r>
            <a:r>
              <a:rPr lang="ru-RU" sz="2400" b="1" dirty="0" smtClean="0">
                <a:solidFill>
                  <a:schemeClr val="tx2"/>
                </a:solidFill>
              </a:rPr>
              <a:t> </a:t>
            </a:r>
          </a:p>
          <a:p>
            <a:pPr algn="just" fontAlgn="base"/>
            <a:r>
              <a:rPr lang="ru-RU" sz="2400" b="1" dirty="0" smtClean="0">
                <a:solidFill>
                  <a:schemeClr val="tx2"/>
                </a:solidFill>
              </a:rPr>
              <a:t>В случае </a:t>
            </a:r>
            <a:r>
              <a:rPr lang="ru-RU" sz="2400" b="1" dirty="0" smtClean="0">
                <a:solidFill>
                  <a:schemeClr val="tx2"/>
                </a:solidFill>
              </a:rPr>
              <a:t>разработки чего-то более-менее серьёзного или масштабного, а так же того, что в скором времени потребует доделок, или изменений, такая CMS будет сильно проигрывать любой из популярных систем.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НЕДОСТАТКИ САМОПИСНЫХ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CMS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47265" y="990972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smtClean="0">
                <a:solidFill>
                  <a:schemeClr val="tx2"/>
                </a:solidFill>
              </a:rPr>
              <a:t>Ещё одним минусом </a:t>
            </a:r>
            <a:r>
              <a:rPr lang="ru-RU" sz="2400" b="1" dirty="0" err="1" smtClean="0">
                <a:solidFill>
                  <a:schemeClr val="tx2"/>
                </a:solidFill>
              </a:rPr>
              <a:t>самописных</a:t>
            </a:r>
            <a:r>
              <a:rPr lang="ru-RU" sz="2400" b="1" dirty="0" smtClean="0">
                <a:solidFill>
                  <a:schemeClr val="tx2"/>
                </a:solidFill>
              </a:rPr>
              <a:t> CMS является её уязвимость, особенно это касается </a:t>
            </a:r>
            <a:r>
              <a:rPr lang="ru-RU" sz="2400" b="1" dirty="0" err="1" smtClean="0">
                <a:solidFill>
                  <a:schemeClr val="tx2"/>
                </a:solidFill>
              </a:rPr>
              <a:t>интернет-магазинов</a:t>
            </a:r>
            <a:r>
              <a:rPr lang="ru-RU" sz="2400" b="1" dirty="0" smtClean="0">
                <a:solidFill>
                  <a:schemeClr val="tx2"/>
                </a:solidFill>
              </a:rPr>
              <a:t>, в которых вопрос безопасности стоит очень высоко. Ведь на подобных сайтах могут храниться номера кредитных карточек, различные платёжные документы и прочая конфиденциальная информация - это очень лакомый кусочек для различного рода злоумышленников и просто любителей что-нибудь испортить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</a:p>
          <a:p>
            <a:pPr indent="457200" algn="just"/>
            <a:r>
              <a:rPr lang="ru-RU" sz="2400" b="1" dirty="0" smtClean="0">
                <a:solidFill>
                  <a:schemeClr val="tx2"/>
                </a:solidFill>
              </a:rPr>
              <a:t> </a:t>
            </a:r>
            <a:r>
              <a:rPr lang="ru-RU" sz="2400" b="1" dirty="0">
                <a:solidFill>
                  <a:schemeClr val="tx2"/>
                </a:solidFill>
              </a:rPr>
              <a:t>Б</a:t>
            </a:r>
            <a:r>
              <a:rPr lang="ru-RU" sz="2400" b="1" dirty="0" smtClean="0">
                <a:solidFill>
                  <a:schemeClr val="tx2"/>
                </a:solidFill>
              </a:rPr>
              <a:t>ез </a:t>
            </a:r>
            <a:r>
              <a:rPr lang="ru-RU" sz="2400" b="1" dirty="0" smtClean="0">
                <a:solidFill>
                  <a:schemeClr val="tx2"/>
                </a:solidFill>
              </a:rPr>
              <a:t>массового тестирования уязвимостей и своевременного обновления «сердца» системы - безопасное функционирование сайта становится под угрозой.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НЕДОСТАТКИ САМОПИСНЫХ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CMS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08720"/>
            <a:ext cx="77768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2400" b="1" dirty="0" smtClean="0">
                <a:solidFill>
                  <a:schemeClr val="tx2"/>
                </a:solidFill>
              </a:rPr>
              <a:t>И ещё один момент: очень часто разработчики сайтов, уверяют будущих владельцев сайтов, что с помощью их всемогущей, удобной и простой CMS - заказчик самостоятельно сможет создавать или редактировать структуру сайта, добавлять новый функционал одним кликом и т.п</a:t>
            </a:r>
            <a:r>
              <a:rPr lang="ru-RU" sz="2400" b="1" dirty="0" smtClean="0">
                <a:solidFill>
                  <a:schemeClr val="tx2"/>
                </a:solidFill>
              </a:rPr>
              <a:t>.</a:t>
            </a:r>
          </a:p>
          <a:p>
            <a:pPr indent="457200" algn="just"/>
            <a:r>
              <a:rPr lang="ru-RU" sz="2400" b="1" dirty="0" smtClean="0">
                <a:solidFill>
                  <a:schemeClr val="tx2"/>
                </a:solidFill>
              </a:rPr>
              <a:t>Выполнять </a:t>
            </a:r>
            <a:r>
              <a:rPr lang="ru-RU" sz="2400" b="1" dirty="0" smtClean="0">
                <a:solidFill>
                  <a:schemeClr val="tx2"/>
                </a:solidFill>
              </a:rPr>
              <a:t>элементарные вещи по созданию новых материалов, публикации или редактированию статей с новостями или загрузке картинок в галерею - почти не требует никаких особых навыков, но для использования расширенных возможностей CMS несомненно нужно разбираться в базовых web-технологиях, знать основы программирования и самое главное- иметь желание и возможность разбираться в чём-то новом.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НЕДОСТАТКИ САМОПИСНЫХ 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CMS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132856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/>
                </a:solidFill>
              </a:rPr>
              <a:t>Любая CSM - это не волшебство, а всего лишь инструмент, который в умелых руках действительно способен творить чудеса.</a:t>
            </a:r>
            <a:endParaRPr lang="ru-RU" sz="2400" b="1" dirty="0">
              <a:solidFill>
                <a:schemeClr val="tx2"/>
              </a:solidFill>
            </a:endParaRPr>
          </a:p>
        </p:txBody>
      </p:sp>
      <p:pic>
        <p:nvPicPr>
          <p:cNvPr id="3" name="Рисунок 2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03600" y="4293096"/>
            <a:ext cx="4300848" cy="2396734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947265" y="213999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Вывод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1259632" y="2564904"/>
            <a:ext cx="7633742" cy="76437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15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внимание!!!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738233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119</TotalTime>
  <Words>1050</Words>
  <Application>Microsoft Office PowerPoint</Application>
  <PresentationFormat>Экран (4:3)</PresentationFormat>
  <Paragraphs>73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Corbel</vt:lpstr>
      <vt:lpstr>Gill Sans MT</vt:lpstr>
      <vt:lpstr>Impact</vt:lpstr>
      <vt:lpstr>Badge</vt:lpstr>
      <vt:lpstr>Презентация PowerPoint</vt:lpstr>
      <vt:lpstr>Определение  Cms</vt:lpstr>
      <vt:lpstr>Презентация PowerPoint</vt:lpstr>
      <vt:lpstr>ДЛЯ ЧЕГО НУЖНА CMS? </vt:lpstr>
      <vt:lpstr>КАКИЕ БЫВАЮТ CMS?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CMS  Веб-программирование</dc:title>
  <dc:creator>777</dc:creator>
  <cp:lastModifiedBy>Николай Редькин</cp:lastModifiedBy>
  <cp:revision>7</cp:revision>
  <dcterms:created xsi:type="dcterms:W3CDTF">2016-10-17T11:58:04Z</dcterms:created>
  <dcterms:modified xsi:type="dcterms:W3CDTF">2020-10-28T15:21:27Z</dcterms:modified>
</cp:coreProperties>
</file>