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69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58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03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958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94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80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52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448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322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05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4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72B6E-B89C-48CF-B664-94790FCD370D}" type="datetimeFigureOut">
              <a:rPr lang="ru-RU" smtClean="0"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F80B-D731-4DD5-86C7-3A5D04A08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33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Всплывающая подсказка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Самостоятельная практическая часть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2327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Стандартная </a:t>
            </a:r>
            <a:r>
              <a:rPr lang="ru-RU" dirty="0" smtClean="0"/>
              <a:t>подсказка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409" y="1825625"/>
            <a:ext cx="7597462" cy="801665"/>
          </a:xfrm>
        </p:spPr>
        <p:txBody>
          <a:bodyPr/>
          <a:lstStyle/>
          <a:p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&lt;</a:t>
            </a:r>
            <a:r>
              <a:rPr lang="en-US" b="0" i="0" dirty="0" err="1" smtClean="0">
                <a:solidFill>
                  <a:srgbClr val="004ED0"/>
                </a:solidFill>
                <a:effectLst/>
                <a:latin typeface="Monaco"/>
              </a:rPr>
              <a:t>img</a:t>
            </a:r>
            <a:r>
              <a:rPr lang="en-US" b="0" i="0" dirty="0" smtClean="0">
                <a:solidFill>
                  <a:srgbClr val="004ED0"/>
                </a:solidFill>
                <a:effectLst/>
                <a:latin typeface="Monaco"/>
              </a:rPr>
              <a:t> </a:t>
            </a:r>
            <a:r>
              <a:rPr lang="en-US" b="0" i="0" dirty="0" err="1" smtClean="0">
                <a:solidFill>
                  <a:srgbClr val="002D7A"/>
                </a:solidFill>
                <a:effectLst/>
                <a:latin typeface="Monaco"/>
              </a:rPr>
              <a:t>src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 = </a:t>
            </a:r>
            <a:r>
              <a:rPr lang="en-US" b="0" i="0" dirty="0" smtClean="0">
                <a:solidFill>
                  <a:srgbClr val="008000"/>
                </a:solidFill>
                <a:effectLst/>
                <a:latin typeface="Monaco"/>
              </a:rPr>
              <a:t>"tiger.jpg"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 </a:t>
            </a:r>
            <a:r>
              <a:rPr lang="en-US" b="0" i="0" dirty="0" smtClean="0">
                <a:solidFill>
                  <a:srgbClr val="002D7A"/>
                </a:solidFill>
                <a:effectLst/>
                <a:latin typeface="Monaco"/>
              </a:rPr>
              <a:t>title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 = </a:t>
            </a:r>
            <a:r>
              <a:rPr lang="en-US" b="0" i="0" dirty="0" smtClean="0">
                <a:solidFill>
                  <a:srgbClr val="008000"/>
                </a:solidFill>
                <a:effectLst/>
                <a:latin typeface="Monaco"/>
              </a:rPr>
              <a:t>"</a:t>
            </a:r>
            <a:r>
              <a:rPr lang="ru-RU" b="0" i="0" dirty="0" smtClean="0">
                <a:solidFill>
                  <a:srgbClr val="008000"/>
                </a:solidFill>
                <a:effectLst/>
                <a:latin typeface="Monaco"/>
              </a:rPr>
              <a:t>Это тигр"</a:t>
            </a:r>
            <a:r>
              <a:rPr lang="ru-RU" b="0" i="0" dirty="0" smtClean="0">
                <a:solidFill>
                  <a:srgbClr val="006FE0"/>
                </a:solidFill>
                <a:effectLst/>
                <a:latin typeface="Monaco"/>
              </a:rPr>
              <a:t>&gt;</a:t>
            </a:r>
            <a:endParaRPr lang="ru-RU" dirty="0"/>
          </a:p>
        </p:txBody>
      </p:sp>
      <p:pic>
        <p:nvPicPr>
          <p:cNvPr id="1026" name="Picture 2" descr="https://webformyself.com/wp-content/uploads/2016/671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177" y="1825625"/>
            <a:ext cx="4416623" cy="2926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62793" y="3129566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0" i="0" dirty="0" smtClean="0">
                <a:solidFill>
                  <a:srgbClr val="2A3744"/>
                </a:solidFill>
                <a:effectLst/>
                <a:latin typeface="Arial" panose="020B0604020202020204" pitchFamily="34" charset="0"/>
              </a:rPr>
              <a:t>Основная проблема такой подсказки — ее невозможно стилизовать. </a:t>
            </a:r>
          </a:p>
          <a:p>
            <a:r>
              <a:rPr lang="ru-RU" sz="2800" b="0" i="0" dirty="0" smtClean="0">
                <a:solidFill>
                  <a:srgbClr val="2A3744"/>
                </a:solidFill>
                <a:effectLst/>
                <a:latin typeface="Arial" panose="020B0604020202020204" pitchFamily="34" charset="0"/>
              </a:rPr>
              <a:t>Писать подсказку другими способами.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13082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 на чистом </a:t>
            </a:r>
            <a:r>
              <a:rPr lang="en-US" dirty="0" smtClean="0"/>
              <a:t>CSS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Очень интересный способ, который позволяет красиво вывести подсказку для изображения. </a:t>
            </a:r>
            <a:r>
              <a:rPr lang="ru-RU" dirty="0" err="1"/>
              <a:t>Html</a:t>
            </a:r>
            <a:r>
              <a:rPr lang="ru-RU" dirty="0"/>
              <a:t>-разметка проста, только изображение нужно заключить в блок-контейнер, которому повесим идентификатор, чтобы позже обратиться к нему в стилях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pPr marL="0" indent="0">
              <a:buNone/>
            </a:pP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&lt;</a:t>
            </a:r>
            <a:r>
              <a:rPr lang="en-US" b="0" i="0" dirty="0" smtClean="0">
                <a:solidFill>
                  <a:srgbClr val="004ED0"/>
                </a:solidFill>
                <a:effectLst/>
                <a:latin typeface="Monaco"/>
              </a:rPr>
              <a:t>div </a:t>
            </a:r>
            <a:r>
              <a:rPr lang="en-US" b="0" i="0" dirty="0" smtClean="0">
                <a:solidFill>
                  <a:srgbClr val="002D7A"/>
                </a:solidFill>
                <a:effectLst/>
                <a:latin typeface="Monaco"/>
              </a:rPr>
              <a:t>id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 = </a:t>
            </a:r>
            <a:r>
              <a:rPr lang="en-US" b="0" i="0" dirty="0" smtClean="0">
                <a:solidFill>
                  <a:srgbClr val="008000"/>
                </a:solidFill>
                <a:effectLst/>
                <a:latin typeface="Monaco"/>
              </a:rPr>
              <a:t>"tiger"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 </a:t>
            </a:r>
            <a:r>
              <a:rPr lang="en-US" b="0" i="0" dirty="0" smtClean="0">
                <a:solidFill>
                  <a:srgbClr val="002D7A"/>
                </a:solidFill>
                <a:effectLst/>
                <a:latin typeface="Monaco"/>
              </a:rPr>
              <a:t>data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-</a:t>
            </a:r>
            <a:r>
              <a:rPr lang="en-US" b="0" i="0" dirty="0" smtClean="0">
                <a:solidFill>
                  <a:srgbClr val="002D7A"/>
                </a:solidFill>
                <a:effectLst/>
                <a:latin typeface="Monaco"/>
              </a:rPr>
              <a:t>name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 = </a:t>
            </a:r>
            <a:r>
              <a:rPr lang="en-US" b="0" i="0" dirty="0" smtClean="0">
                <a:solidFill>
                  <a:srgbClr val="008000"/>
                </a:solidFill>
                <a:effectLst/>
                <a:latin typeface="Monaco"/>
              </a:rPr>
              <a:t>"</a:t>
            </a:r>
            <a:r>
              <a:rPr lang="ru-RU" b="0" i="0" dirty="0" err="1" smtClean="0">
                <a:solidFill>
                  <a:srgbClr val="008000"/>
                </a:solidFill>
                <a:effectLst/>
                <a:latin typeface="Monaco"/>
              </a:rPr>
              <a:t>Суматранский</a:t>
            </a:r>
            <a:r>
              <a:rPr lang="ru-RU" b="0" i="0" dirty="0" smtClean="0">
                <a:solidFill>
                  <a:srgbClr val="008000"/>
                </a:solidFill>
                <a:effectLst/>
                <a:latin typeface="Monaco"/>
              </a:rPr>
              <a:t> тигр"</a:t>
            </a:r>
            <a:r>
              <a:rPr lang="ru-RU" b="0" i="0" dirty="0" smtClean="0">
                <a:solidFill>
                  <a:srgbClr val="006FE0"/>
                </a:solidFill>
                <a:effectLst/>
                <a:latin typeface="Monaco"/>
              </a:rPr>
              <a:t>&gt;&lt;</a:t>
            </a:r>
            <a:r>
              <a:rPr lang="en-US" b="0" i="0" dirty="0" err="1" smtClean="0">
                <a:solidFill>
                  <a:srgbClr val="004ED0"/>
                </a:solidFill>
                <a:effectLst/>
                <a:latin typeface="Monaco"/>
              </a:rPr>
              <a:t>img</a:t>
            </a:r>
            <a:r>
              <a:rPr lang="en-US" b="0" i="0" dirty="0" smtClean="0">
                <a:solidFill>
                  <a:srgbClr val="004ED0"/>
                </a:solidFill>
                <a:effectLst/>
                <a:latin typeface="Monaco"/>
              </a:rPr>
              <a:t> </a:t>
            </a:r>
            <a:r>
              <a:rPr lang="en-US" b="0" i="0" dirty="0" err="1" smtClean="0">
                <a:solidFill>
                  <a:srgbClr val="002D7A"/>
                </a:solidFill>
                <a:effectLst/>
                <a:latin typeface="Monaco"/>
              </a:rPr>
              <a:t>src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 = </a:t>
            </a:r>
            <a:r>
              <a:rPr lang="en-US" b="0" i="0" dirty="0" smtClean="0">
                <a:solidFill>
                  <a:srgbClr val="008000"/>
                </a:solidFill>
                <a:effectLst/>
                <a:latin typeface="Monaco"/>
              </a:rPr>
              <a:t>"tiger.jpg"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&gt;&lt;/</a:t>
            </a:r>
            <a:r>
              <a:rPr lang="en-US" b="0" i="0" dirty="0" smtClean="0">
                <a:solidFill>
                  <a:srgbClr val="002D7A"/>
                </a:solidFill>
                <a:effectLst/>
                <a:latin typeface="Monaco"/>
              </a:rPr>
              <a:t>div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Monaco"/>
              </a:rPr>
              <a:t>&gt;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5954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Опишем </a:t>
            </a:r>
            <a:r>
              <a:rPr lang="ru-RU" dirty="0"/>
              <a:t>стили для контейнера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позиционировать абсолютно блок с поясняющим текстом, чтобы позиционирование происходило относительно родительского блока, а не всей страницы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marL="0" indent="0" fontAlgn="base">
              <a:spcBef>
                <a:spcPts val="0"/>
              </a:spcBef>
              <a:buNone/>
            </a:pPr>
            <a:r>
              <a:rPr lang="en-US" b="0" i="0" dirty="0" smtClean="0">
                <a:solidFill>
                  <a:srgbClr val="B85C00"/>
                </a:solidFill>
                <a:effectLst/>
                <a:latin typeface="inherit"/>
              </a:rPr>
              <a:t>#tiger{</a:t>
            </a:r>
            <a:endParaRPr lang="en-US" b="0" i="0" dirty="0" smtClean="0">
              <a:solidFill>
                <a:srgbClr val="000000"/>
              </a:solidFill>
              <a:effectLst/>
              <a:latin typeface="Monaco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en-US" b="0" i="0" dirty="0" smtClean="0">
                <a:solidFill>
                  <a:srgbClr val="002D7A"/>
                </a:solidFill>
                <a:effectLst/>
                <a:latin typeface="inherit"/>
              </a:rPr>
              <a:t>position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inherit"/>
              </a:rPr>
              <a:t>: </a:t>
            </a:r>
            <a:r>
              <a:rPr lang="en-US" b="0" i="0" dirty="0" smtClean="0">
                <a:solidFill>
                  <a:srgbClr val="002D7A"/>
                </a:solidFill>
                <a:effectLst/>
                <a:latin typeface="inherit"/>
              </a:rPr>
              <a:t>relative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inherit"/>
              </a:rPr>
              <a:t>;</a:t>
            </a:r>
            <a:endParaRPr lang="en-US" b="0" i="0" dirty="0" smtClean="0">
              <a:solidFill>
                <a:srgbClr val="000000"/>
              </a:solidFill>
              <a:effectLst/>
              <a:latin typeface="Monaco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en-US" b="0" i="0" dirty="0" smtClean="0">
                <a:solidFill>
                  <a:srgbClr val="002D7A"/>
                </a:solidFill>
                <a:effectLst/>
                <a:latin typeface="inherit"/>
              </a:rPr>
              <a:t>display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inherit"/>
              </a:rPr>
              <a:t>: </a:t>
            </a:r>
            <a:r>
              <a:rPr lang="en-US" b="0" i="0" dirty="0" smtClean="0">
                <a:solidFill>
                  <a:srgbClr val="002D7A"/>
                </a:solidFill>
                <a:effectLst/>
                <a:latin typeface="inherit"/>
              </a:rPr>
              <a:t>inline</a:t>
            </a:r>
            <a:r>
              <a:rPr lang="en-US" b="0" i="0" dirty="0" smtClean="0">
                <a:solidFill>
                  <a:srgbClr val="006FE0"/>
                </a:solidFill>
                <a:effectLst/>
                <a:latin typeface="inherit"/>
              </a:rPr>
              <a:t>-</a:t>
            </a:r>
            <a:r>
              <a:rPr lang="en-US" b="0" i="0" dirty="0" smtClean="0">
                <a:solidFill>
                  <a:srgbClr val="002D7A"/>
                </a:solidFill>
                <a:effectLst/>
                <a:latin typeface="inherit"/>
              </a:rPr>
              <a:t>block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inherit"/>
              </a:rPr>
              <a:t>;</a:t>
            </a:r>
            <a:r>
              <a:rPr lang="en-US" dirty="0">
                <a:solidFill>
                  <a:srgbClr val="B85C00"/>
                </a:solidFill>
                <a:latin typeface="inherit"/>
              </a:rPr>
              <a:t>}</a:t>
            </a:r>
          </a:p>
          <a:p>
            <a:pPr marL="0" indent="0" fontAlgn="base">
              <a:buNone/>
            </a:pPr>
            <a:endParaRPr lang="en-US" b="0" i="0" dirty="0" smtClean="0">
              <a:solidFill>
                <a:srgbClr val="000000"/>
              </a:solidFill>
              <a:effectLst/>
              <a:latin typeface="Monaco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11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4351338"/>
          </a:xfrm>
        </p:spPr>
        <p:txBody>
          <a:bodyPr/>
          <a:lstStyle/>
          <a:p>
            <a:r>
              <a:rPr lang="ru-RU" dirty="0" err="1"/>
              <a:t>Блочно</a:t>
            </a:r>
            <a:r>
              <a:rPr lang="ru-RU" dirty="0"/>
              <a:t>-строчное </a:t>
            </a:r>
            <a:r>
              <a:rPr lang="ru-RU" dirty="0" smtClean="0"/>
              <a:t>отображение </a:t>
            </a:r>
            <a:r>
              <a:rPr lang="ru-RU" dirty="0"/>
              <a:t>же помешает блоку (а вместе с ним и блоку с подсказкой, которой мы создадим) растянуться на всю ширину окна. Осталось создать саму подсказку. В </a:t>
            </a:r>
            <a:r>
              <a:rPr lang="ru-RU" dirty="0" smtClean="0"/>
              <a:t>CSS это </a:t>
            </a:r>
            <a:r>
              <a:rPr lang="ru-RU" dirty="0"/>
              <a:t>очень удобно делать с помощью </a:t>
            </a:r>
            <a:r>
              <a:rPr lang="ru-RU" dirty="0" err="1"/>
              <a:t>псевдоэлементов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77533" y="2120085"/>
            <a:ext cx="6096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solidFill>
                  <a:srgbClr val="B85C00"/>
                </a:solidFill>
                <a:latin typeface="inherit"/>
              </a:rPr>
              <a:t>#</a:t>
            </a:r>
            <a:r>
              <a:rPr lang="ru-RU" sz="2000" dirty="0" err="1">
                <a:solidFill>
                  <a:srgbClr val="B85C00"/>
                </a:solidFill>
                <a:latin typeface="inherit"/>
              </a:rPr>
              <a:t>tiger:hover:after</a:t>
            </a:r>
            <a:r>
              <a:rPr lang="ru-RU" sz="2000" dirty="0">
                <a:solidFill>
                  <a:srgbClr val="B85C00"/>
                </a:solidFill>
                <a:latin typeface="inherit"/>
              </a:rPr>
              <a:t> {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content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</a:t>
            </a:r>
            <a:r>
              <a:rPr lang="ru-RU" sz="2000" dirty="0" err="1">
                <a:solidFill>
                  <a:srgbClr val="002D7A"/>
                </a:solidFill>
                <a:latin typeface="inherit"/>
              </a:rPr>
              <a:t>attr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(</a:t>
            </a:r>
            <a:r>
              <a:rPr lang="ru-RU" sz="2000" dirty="0" err="1">
                <a:solidFill>
                  <a:srgbClr val="002D7A"/>
                </a:solidFill>
                <a:latin typeface="inherit"/>
              </a:rPr>
              <a:t>data-name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);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position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</a:t>
            </a:r>
            <a:r>
              <a:rPr lang="ru-RU" sz="2000" dirty="0" err="1">
                <a:solidFill>
                  <a:srgbClr val="002D7A"/>
                </a:solidFill>
                <a:latin typeface="inherit"/>
              </a:rPr>
              <a:t>absolute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left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0;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bottom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0;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background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</a:t>
            </a:r>
            <a:r>
              <a:rPr lang="ru-RU" sz="2000" dirty="0" err="1">
                <a:solidFill>
                  <a:srgbClr val="002D7A"/>
                </a:solidFill>
                <a:latin typeface="inherit"/>
              </a:rPr>
              <a:t>rgba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(5,13,156,.55);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color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#</a:t>
            </a:r>
            <a:r>
              <a:rPr lang="ru-RU" sz="2000" dirty="0" err="1">
                <a:solidFill>
                  <a:srgbClr val="002D7A"/>
                </a:solidFill>
                <a:latin typeface="inherit"/>
              </a:rPr>
              <a:t>fff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text-align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</a:t>
            </a:r>
            <a:r>
              <a:rPr lang="ru-RU" sz="2000" dirty="0" err="1">
                <a:solidFill>
                  <a:srgbClr val="002D7A"/>
                </a:solidFill>
                <a:latin typeface="inherit"/>
              </a:rPr>
              <a:t>center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font-family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</a:t>
            </a:r>
            <a:r>
              <a:rPr lang="ru-RU" sz="2000" dirty="0" err="1">
                <a:solidFill>
                  <a:srgbClr val="002D7A"/>
                </a:solidFill>
                <a:latin typeface="inherit"/>
              </a:rPr>
              <a:t>cursive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font-size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14px;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padding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3px 0;</a:t>
            </a:r>
          </a:p>
          <a:p>
            <a:r>
              <a:rPr lang="ru-RU" sz="2000" dirty="0" err="1">
                <a:solidFill>
                  <a:srgbClr val="002D7A"/>
                </a:solidFill>
                <a:latin typeface="inherit"/>
              </a:rPr>
              <a:t>width</a:t>
            </a:r>
            <a:r>
              <a:rPr lang="ru-RU" sz="2000" dirty="0">
                <a:solidFill>
                  <a:srgbClr val="002D7A"/>
                </a:solidFill>
                <a:latin typeface="inherit"/>
              </a:rPr>
              <a:t>: 100</a:t>
            </a:r>
            <a:r>
              <a:rPr lang="ru-RU" sz="2000" dirty="0" smtClean="0">
                <a:solidFill>
                  <a:srgbClr val="002D7A"/>
                </a:solidFill>
                <a:latin typeface="inherit"/>
              </a:rPr>
              <a:t>%;</a:t>
            </a:r>
            <a:endParaRPr lang="en-US" sz="2000" dirty="0" smtClean="0">
              <a:solidFill>
                <a:srgbClr val="002D7A"/>
              </a:solidFill>
              <a:latin typeface="inherit"/>
            </a:endParaRPr>
          </a:p>
          <a:p>
            <a:r>
              <a:rPr lang="en-US" sz="2000" dirty="0">
                <a:solidFill>
                  <a:srgbClr val="002D7A"/>
                </a:solidFill>
                <a:latin typeface="inherit"/>
              </a:rPr>
              <a:t>}</a:t>
            </a:r>
            <a:endParaRPr lang="ru-RU" sz="2000" dirty="0">
              <a:solidFill>
                <a:srgbClr val="002D7A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94451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dirty="0"/>
              <a:t>Селектор #</a:t>
            </a:r>
            <a:r>
              <a:rPr lang="ru-RU" dirty="0" err="1"/>
              <a:t>tiger:hover:after</a:t>
            </a:r>
            <a:r>
              <a:rPr lang="ru-RU" dirty="0"/>
              <a:t> означает следующее: когда мы наводим курсор на блок с картинкой, нужно создать </a:t>
            </a:r>
            <a:r>
              <a:rPr lang="ru-RU" dirty="0" err="1"/>
              <a:t>псевдоэлемент</a:t>
            </a:r>
            <a:r>
              <a:rPr lang="ru-RU" dirty="0"/>
              <a:t> </a:t>
            </a:r>
            <a:r>
              <a:rPr lang="ru-RU" dirty="0" err="1"/>
              <a:t>after</a:t>
            </a:r>
            <a:r>
              <a:rPr lang="ru-RU" dirty="0"/>
              <a:t> (и далее в фигурных скобках перечисляются правила). Свойство </a:t>
            </a:r>
            <a:r>
              <a:rPr lang="ru-RU" dirty="0" err="1"/>
              <a:t>content</a:t>
            </a:r>
            <a:r>
              <a:rPr lang="ru-RU" dirty="0"/>
              <a:t>: </a:t>
            </a:r>
            <a:r>
              <a:rPr lang="ru-RU" dirty="0" err="1"/>
              <a:t>attr</a:t>
            </a:r>
            <a:r>
              <a:rPr lang="ru-RU" dirty="0"/>
              <a:t>(</a:t>
            </a:r>
            <a:r>
              <a:rPr lang="ru-RU" dirty="0" err="1"/>
              <a:t>data-name</a:t>
            </a:r>
            <a:r>
              <a:rPr lang="ru-RU" dirty="0"/>
              <a:t>) задает текстовое значение блоку. Оно будет равно тому, что записано в атрибуте </a:t>
            </a:r>
            <a:r>
              <a:rPr lang="ru-RU" dirty="0" err="1"/>
              <a:t>data-name</a:t>
            </a:r>
            <a:r>
              <a:rPr lang="ru-RU" dirty="0"/>
              <a:t> у блока-обертки картинки.</a:t>
            </a:r>
          </a:p>
          <a:p>
            <a:pPr fontAlgn="base"/>
            <a:r>
              <a:rPr lang="ru-RU" dirty="0"/>
              <a:t>Далее позиционируем элемент абсолютно, задаем произвольно цвет и фон, шрифт, выравнивание, отступы и ширину.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280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итоге на выходе получается вот что: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6670183" cy="4351338"/>
          </a:xfrm>
        </p:spPr>
        <p:txBody>
          <a:bodyPr/>
          <a:lstStyle/>
          <a:p>
            <a:r>
              <a:rPr lang="ru-RU" dirty="0"/>
              <a:t>Эта подсказка появляется при наведении на картинку, но в отличие от стандартной она делает это резко, а также само появление происходит непосредственно в момент наведения. Плавное появление в данном случае реализовать не получится, потому что для </a:t>
            </a:r>
            <a:r>
              <a:rPr lang="ru-RU" dirty="0" err="1"/>
              <a:t>псевдоэлементов</a:t>
            </a:r>
            <a:r>
              <a:rPr lang="ru-RU" dirty="0"/>
              <a:t> плавные переходы не поддерживаются.</a:t>
            </a:r>
          </a:p>
        </p:txBody>
      </p:sp>
      <p:pic>
        <p:nvPicPr>
          <p:cNvPr id="4098" name="Picture 2" descr="https://webformyself.com/wp-content/uploads/2016/671/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293" y="1825625"/>
            <a:ext cx="4161173" cy="277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9175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344</Words>
  <Application>Microsoft Office PowerPoint</Application>
  <PresentationFormat>Широкоэкранный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inherit</vt:lpstr>
      <vt:lpstr>Monaco</vt:lpstr>
      <vt:lpstr>Тема Office</vt:lpstr>
      <vt:lpstr>Всплывающая подсказка</vt:lpstr>
      <vt:lpstr>Стандартная подсказка</vt:lpstr>
      <vt:lpstr>Способ на чистом CSS</vt:lpstr>
      <vt:lpstr>Опишем стили для контейнера</vt:lpstr>
      <vt:lpstr>Презентация PowerPoint</vt:lpstr>
      <vt:lpstr>Презентация PowerPoint</vt:lpstr>
      <vt:lpstr>В итоге на выходе получается вот что: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Всплывающая подсказка</dc:title>
  <dc:creator>PANDA</dc:creator>
  <cp:lastModifiedBy>PANDA</cp:lastModifiedBy>
  <cp:revision>4</cp:revision>
  <dcterms:created xsi:type="dcterms:W3CDTF">2021-06-23T09:52:05Z</dcterms:created>
  <dcterms:modified xsi:type="dcterms:W3CDTF">2021-06-23T10:03:43Z</dcterms:modified>
</cp:coreProperties>
</file>