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68" r:id="rId6"/>
    <p:sldId id="275" r:id="rId7"/>
    <p:sldId id="258" r:id="rId8"/>
    <p:sldId id="259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60" r:id="rId18"/>
    <p:sldId id="262" r:id="rId19"/>
    <p:sldId id="261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БИОЛОГИЯ</a:t>
            </a:r>
          </a:p>
          <a:p>
            <a:r>
              <a:rPr lang="ru-RU" dirty="0" smtClean="0"/>
              <a:t>Промышленная </a:t>
            </a:r>
            <a:r>
              <a:rPr lang="ru-RU" dirty="0" smtClean="0"/>
              <a:t>экология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Технико-экологическая характеристика азотной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4509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атмосферы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/>
          <a:lstStyle/>
          <a:p>
            <a:pPr algn="just"/>
            <a:r>
              <a:rPr lang="ru-RU" dirty="0"/>
              <a:t>Газовые выбросы, получаемые при производстве азотных удобрений — аммиачной селитры и мочевины — содержат значительное количество взвешенных частиц готового продукта. Эти вещества являются биологически активными продуктами и при попадании в водоемы вызывают бурный рост растительности и цветение воды. Поэтому на выходе газового потока установлена батарея сухих циклонов и гидроциклонов для очистки их от механических примесей.</a:t>
            </a:r>
          </a:p>
        </p:txBody>
      </p:sp>
    </p:spTree>
    <p:extLst>
      <p:ext uri="{BB962C8B-B14F-4D97-AF65-F5344CB8AC3E}">
        <p14:creationId xmlns:p14="http://schemas.microsoft.com/office/powerpoint/2010/main" val="29478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Загрязнение атмосферы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Аммиак </a:t>
            </a:r>
            <a:r>
              <a:rPr lang="ru-RU" dirty="0"/>
              <a:t>NH</a:t>
            </a:r>
            <a:r>
              <a:rPr lang="ru-RU" baseline="-25000" dirty="0"/>
              <a:t>3</a:t>
            </a:r>
            <a:r>
              <a:rPr lang="ru-RU" dirty="0"/>
              <a:t> обладает токсичными свойствами и вызывает раздражение слизистых оболочек, ожоги, удушье. В воздухе рабочей зоны его </a:t>
            </a:r>
            <a:r>
              <a:rPr lang="ru-RU" dirty="0" err="1"/>
              <a:t>ПДК</a:t>
            </a:r>
            <a:r>
              <a:rPr lang="ru-RU" baseline="-25000" dirty="0" err="1"/>
              <a:t>рз</a:t>
            </a:r>
            <a:r>
              <a:rPr lang="ru-RU" dirty="0"/>
              <a:t> составляет 20 </a:t>
            </a:r>
            <a:r>
              <a:rPr lang="ru-RU" dirty="0" smtClean="0"/>
              <a:t>мг</a:t>
            </a:r>
            <a:r>
              <a:rPr lang="ru-RU" baseline="-25000" dirty="0" smtClean="0"/>
              <a:t>*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  <a:r>
              <a:rPr lang="ru-RU" dirty="0"/>
              <a:t>, а в воздухе населенных пунктов ПДК</a:t>
            </a:r>
            <a:r>
              <a:rPr lang="ru-RU" baseline="-25000" dirty="0"/>
              <a:t>(.С</a:t>
            </a:r>
            <a:r>
              <a:rPr lang="ru-RU" dirty="0"/>
              <a:t> не превышает 0,2 мг • </a:t>
            </a:r>
            <a:r>
              <a:rPr lang="ru-RU" dirty="0" smtClean="0"/>
              <a:t>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</a:p>
          <a:p>
            <a:pPr marL="320040" lvl="1" indent="0" algn="just">
              <a:buNone/>
            </a:pPr>
            <a:r>
              <a:rPr lang="ru-RU" dirty="0"/>
              <a:t>Источники выбросов аммиака:</a:t>
            </a:r>
          </a:p>
          <a:p>
            <a:pPr marL="320040" lvl="1" indent="0" algn="just">
              <a:buNone/>
            </a:pPr>
            <a:r>
              <a:rPr lang="ru-RU" dirty="0" smtClean="0"/>
              <a:t>· </a:t>
            </a:r>
            <a:r>
              <a:rPr lang="ru-RU" dirty="0"/>
              <a:t>На производстве, начиная от колонны синтеза и до налива жидкого аммиака в железнодорожные цистерны, возможны потери аммиака</a:t>
            </a:r>
          </a:p>
          <a:p>
            <a:pPr marL="320040" lvl="1" indent="0" algn="just">
              <a:buNone/>
            </a:pPr>
            <a:r>
              <a:rPr lang="ru-RU" dirty="0" smtClean="0"/>
              <a:t>· </a:t>
            </a:r>
            <a:r>
              <a:rPr lang="ru-RU" dirty="0"/>
              <a:t>Наиболее значительные выбросы аммиака в атмосферу происходят при продувке оборудования инертными газами</a:t>
            </a:r>
          </a:p>
          <a:p>
            <a:pPr marL="320040" lvl="1" indent="0" algn="just">
              <a:buNone/>
            </a:pPr>
            <a:r>
              <a:rPr lang="ru-RU" dirty="0" smtClean="0"/>
              <a:t>· </a:t>
            </a:r>
            <a:r>
              <a:rPr lang="ru-RU" dirty="0"/>
              <a:t>Аммиак попадает в атмосферу через различные </a:t>
            </a:r>
            <a:r>
              <a:rPr lang="ru-RU" dirty="0" err="1"/>
              <a:t>неплотности</a:t>
            </a:r>
            <a:r>
              <a:rPr lang="ru-RU" dirty="0"/>
              <a:t> оборудования, вентили.</a:t>
            </a:r>
            <a:endParaRPr lang="ru-RU" dirty="0" smtClean="0"/>
          </a:p>
          <a:p>
            <a:r>
              <a:rPr lang="ru-RU" dirty="0"/>
              <a:t>Простейшим способом очистки отходящих газов от аммиака является его абсорбция водой. Иногда водную очистку дополняют доочисткой растворами кислот. Если в качестве абсорбента применяют серную кислоту, то получают раствор сульфата аммония. Процесс практически необратим, и его можно проводить в простых одноступенчатых аппаратах.</a:t>
            </a:r>
          </a:p>
          <a:p>
            <a:r>
              <a:rPr lang="ru-RU" dirty="0" smtClean="0"/>
              <a:t>Если </a:t>
            </a:r>
            <a:r>
              <a:rPr lang="ru-RU" dirty="0"/>
              <a:t>доочистку производят с помощью фосфорной кислоты, то получают раствор фосфата аммония, который можно использовать в качестве удобрения.</a:t>
            </a:r>
          </a:p>
        </p:txBody>
      </p:sp>
    </p:spTree>
    <p:extLst>
      <p:ext uri="{BB962C8B-B14F-4D97-AF65-F5344CB8AC3E}">
        <p14:creationId xmlns:p14="http://schemas.microsoft.com/office/powerpoint/2010/main" val="8054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Загрязнение атмосферы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8615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Основными газовыми техногенными выбросами в производстве азотсодержащих продуктов являются оксиды азота. В связи с высокой токсичностью оксидов азота содержание их в воздухе жестко ограничено. Для рабочих зон ПДК оксидов азота в пересчете на N0</a:t>
            </a:r>
            <a:r>
              <a:rPr lang="ru-RU" baseline="-25000" dirty="0"/>
              <a:t>2</a:t>
            </a:r>
            <a:r>
              <a:rPr lang="ru-RU" dirty="0"/>
              <a:t> составляет 5 мг/м</a:t>
            </a:r>
            <a:r>
              <a:rPr lang="ru-RU" baseline="30000" dirty="0"/>
              <a:t>3</a:t>
            </a:r>
            <a:r>
              <a:rPr lang="ru-RU" dirty="0"/>
              <a:t>, для приземного слоя атмосферы — 0,086 мг/м</a:t>
            </a:r>
            <a:r>
              <a:rPr lang="ru-RU" baseline="30000" dirty="0"/>
              <a:t>3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Удельный </a:t>
            </a:r>
            <a:r>
              <a:rPr lang="ru-RU" dirty="0"/>
              <a:t>выброс оксидов азота составляет около 25 кг/т азотной кислоты (в пересчете на 100%-ю концентрацию HN0</a:t>
            </a:r>
            <a:r>
              <a:rPr lang="ru-RU" baseline="-25000" dirty="0"/>
              <a:t>3</a:t>
            </a:r>
            <a:r>
              <a:rPr lang="ru-RU" dirty="0"/>
              <a:t>).</a:t>
            </a:r>
          </a:p>
          <a:p>
            <a:pPr algn="just"/>
            <a:r>
              <a:rPr lang="ru-RU" dirty="0" smtClean="0"/>
              <a:t>Известен </a:t>
            </a:r>
            <a:r>
              <a:rPr lang="ru-RU" dirty="0"/>
              <a:t>процесс поглощения оксидов азота водой. Возможно применение в качестве сорбента щелочных растворов, карбонатов натрия или аммония, мочевины.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снижения содержания оксидов азота в выбрасываемых газах до концентрации менее 0,01 об. % используют специальные методы очистки.</a:t>
            </a:r>
          </a:p>
          <a:p>
            <a:pPr algn="just"/>
            <a:r>
              <a:rPr lang="ru-RU" dirty="0" smtClean="0"/>
              <a:t>Радикальным </a:t>
            </a:r>
            <a:r>
              <a:rPr lang="ru-RU" dirty="0"/>
              <a:t>методом, освоенным в промышленности, является восстановление оксидов до молекулярного азота с помощью различных восстановителей.</a:t>
            </a:r>
          </a:p>
        </p:txBody>
      </p:sp>
    </p:spTree>
    <p:extLst>
      <p:ext uri="{BB962C8B-B14F-4D97-AF65-F5344CB8AC3E}">
        <p14:creationId xmlns:p14="http://schemas.microsoft.com/office/powerpoint/2010/main" val="26716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Загрязнение атмосферы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280920" cy="4572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Из системы продувки, регенерации и конверсии газов при операциях переливания готовой продукции выделяются в атмосферу оксиды углерода, аммиак и метан. Удельные выбросы от производства аммиака с </a:t>
            </a:r>
            <a:r>
              <a:rPr lang="ru-RU" dirty="0" err="1"/>
              <a:t>метанатором</a:t>
            </a:r>
            <a:r>
              <a:rPr lang="ru-RU" dirty="0"/>
              <a:t> составляют, кг/т продукции: аммиака — 100, метана — 45; а от производства с абсорбером оксидов углерода и системой регенерации выбросы составляют: оксида углерода (II) — 100, аммиака — 105, метана — 45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Уменьшение этих выбросов достигается за счет внедрения новых мощных агрегатов синтеза (400—500 тыс. т/год), применения продувочных газов в производстве и сжигания на свече, использования оксида углерода (IV) для синтеза карбамида (мочевины). Мочевина применяется для нужд животноводства, в качестве удобрения, а также для синтеза других органических соединений. Применение двухступенчатых орошаемых скрубберов позволяет обеспечить эффективность очистки до 99 %.</a:t>
            </a:r>
          </a:p>
        </p:txBody>
      </p:sp>
    </p:spTree>
    <p:extLst>
      <p:ext uri="{BB962C8B-B14F-4D97-AF65-F5344CB8AC3E}">
        <p14:creationId xmlns:p14="http://schemas.microsoft.com/office/powerpoint/2010/main" val="39898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Многие газы, участвующие в химических процессах данного производства, способны образовывать с воздухом взрывчатую смесь. Так, для аммиака нижний предел </a:t>
            </a:r>
            <a:r>
              <a:rPr lang="ru-RU" dirty="0" err="1"/>
              <a:t>взрываемости</a:t>
            </a:r>
            <a:r>
              <a:rPr lang="ru-RU" dirty="0"/>
              <a:t> составляет 16, а верхний — 27 %, для оксида углерода (II) соответственно 12,5 и 75 %, водорода — 4 и 75 %, метана — 4,5 и 16 %, сероводорода — 4,5 и 46 %.</a:t>
            </a:r>
          </a:p>
        </p:txBody>
      </p:sp>
    </p:spTree>
    <p:extLst>
      <p:ext uri="{BB962C8B-B14F-4D97-AF65-F5344CB8AC3E}">
        <p14:creationId xmlns:p14="http://schemas.microsoft.com/office/powerpoint/2010/main" val="27108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атмосферы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49335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Для снижения и ликвидации выбросов азота («хвостовых газов», «лисьих хвостов»), которые могут достигать 5-12 т в сутки, внедряется каталитическое восстановление на палладиевом или ванадиевом катализаторе. Созданы установки для селективного восстановления оксидов азота аммиаком на катализаторе из редкоземельных металлов. При исходной концентрации оксидов азота 1000 — 3000 мг/л, температуре 480 </a:t>
            </a:r>
            <a:r>
              <a:rPr lang="ru-RU" baseline="30000" dirty="0" smtClean="0"/>
              <a:t>0</a:t>
            </a:r>
            <a:r>
              <a:rPr lang="ru-RU" dirty="0" smtClean="0"/>
              <a:t>С и соотношении NH</a:t>
            </a:r>
            <a:r>
              <a:rPr lang="ru-RU" baseline="-25000" dirty="0" smtClean="0"/>
              <a:t>3</a:t>
            </a:r>
            <a:r>
              <a:rPr lang="ru-RU" dirty="0" smtClean="0"/>
              <a:t>/NO</a:t>
            </a:r>
            <a:r>
              <a:rPr lang="ru-RU" baseline="-25000" dirty="0" smtClean="0"/>
              <a:t>2</a:t>
            </a:r>
            <a:r>
              <a:rPr lang="ru-RU" dirty="0" smtClean="0"/>
              <a:t> = 1 улавливается 95-99 % оксидов азота.</a:t>
            </a:r>
          </a:p>
          <a:p>
            <a:pPr algn="just"/>
            <a:r>
              <a:rPr lang="ru-RU" dirty="0" smtClean="0"/>
              <a:t>При получении концентрированной азотной кислоты выделяющиеся от конденсаторов оксиды азота улавливаются в абсорберах. Удельные выбросы оксида азота (IV) могут составлять 25-27,5 кг/т кислоты.</a:t>
            </a:r>
          </a:p>
          <a:p>
            <a:pPr algn="just"/>
            <a:r>
              <a:rPr lang="ru-RU" dirty="0"/>
              <a:t>Для очистки выбросов применяют скрубберы и циклоны. Уменьшить указанные потери можно также с помощью различных фильтрующих материалов.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 целях охраны окружающей среды перспективными представляются методы фиксации атмосферного азота с применением плазмохимических реакций. Совмещение плазменного процесса с разложением фосфорсодержащего сырья в атмосфере воздуха с одновременной фиксацией азота даст возможность получить из оксида фосфора (V) и оксидов азота смесь фосфорной и азотной кислот для производства комплексных удобрений с одновременным </a:t>
            </a:r>
            <a:r>
              <a:rPr lang="ru-RU" dirty="0" err="1"/>
              <a:t>обесфториванием</a:t>
            </a:r>
            <a:r>
              <a:rPr lang="ru-RU" dirty="0"/>
              <a:t> продуктов и отсутствием </a:t>
            </a:r>
            <a:r>
              <a:rPr lang="ru-RU" dirty="0" err="1"/>
              <a:t>фосфогипса</a:t>
            </a:r>
            <a:r>
              <a:rPr lang="ru-RU" dirty="0"/>
              <a:t>. Известен также способ фиксации азота из атмосферного воздуха с использованием естественных ферментов, в состав которых входит металлы. Он может быть в будущем использован также для синтеза углеводородов из оксида углерода (IV) и соды.</a:t>
            </a:r>
          </a:p>
        </p:txBody>
      </p:sp>
    </p:spTree>
    <p:extLst>
      <p:ext uri="{BB962C8B-B14F-4D97-AF65-F5344CB8AC3E}">
        <p14:creationId xmlns:p14="http://schemas.microsoft.com/office/powerpoint/2010/main" val="701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dirty="0"/>
              <a:t>АВАРИЙНЫЕ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856984" cy="554461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Наиболее важными факторами, оказывающими наибольшее влияние на величины индивидуального, коллективного и социального рисков гибели людей и нанесения наибольшего ущерба являются</a:t>
            </a:r>
            <a:r>
              <a:rPr lang="ru-RU" dirty="0" smtClean="0"/>
              <a:t>:</a:t>
            </a:r>
          </a:p>
          <a:p>
            <a:pPr lvl="1"/>
            <a:r>
              <a:rPr lang="ru-RU" dirty="0"/>
              <a:t>- военно-диверсионный или террористический акт;</a:t>
            </a:r>
          </a:p>
          <a:p>
            <a:pPr lvl="1"/>
            <a:r>
              <a:rPr lang="ru-RU" dirty="0"/>
              <a:t>- разгерметизация оборудования, трубопровода;</a:t>
            </a:r>
          </a:p>
          <a:p>
            <a:pPr lvl="1"/>
            <a:r>
              <a:rPr lang="ru-RU" dirty="0"/>
              <a:t>- землетрясение</a:t>
            </a:r>
            <a:r>
              <a:rPr lang="ru-RU" dirty="0" smtClean="0"/>
              <a:t>;</a:t>
            </a:r>
            <a:endParaRPr lang="ru-RU" dirty="0"/>
          </a:p>
          <a:p>
            <a:pPr lvl="1"/>
            <a:r>
              <a:rPr lang="ru-RU" dirty="0"/>
              <a:t>- сильные морозы, снеговые нагрузки, ураганные </a:t>
            </a:r>
            <a:r>
              <a:rPr lang="ru-RU" dirty="0" smtClean="0"/>
              <a:t>ветра.</a:t>
            </a:r>
          </a:p>
          <a:p>
            <a:pPr marL="320040" lvl="1" indent="0">
              <a:buNone/>
            </a:pPr>
            <a:endParaRPr lang="ru-RU" dirty="0" smtClean="0"/>
          </a:p>
          <a:p>
            <a:r>
              <a:rPr lang="ru-RU" dirty="0" smtClean="0"/>
              <a:t>Места </a:t>
            </a:r>
            <a:r>
              <a:rPr lang="ru-RU" dirty="0"/>
              <a:t>образования возможных аварийных ситуаций, действующих на </a:t>
            </a:r>
            <a:r>
              <a:rPr lang="ru-RU" dirty="0" err="1"/>
              <a:t>промплощадке</a:t>
            </a:r>
            <a:r>
              <a:rPr lang="ru-RU" dirty="0"/>
              <a:t>:</a:t>
            </a:r>
          </a:p>
          <a:p>
            <a:pPr lvl="1"/>
            <a:r>
              <a:rPr lang="ru-RU" dirty="0"/>
              <a:t>- газоопасные, огневые, ремонтные работы;</a:t>
            </a:r>
          </a:p>
          <a:p>
            <a:pPr lvl="1"/>
            <a:r>
              <a:rPr lang="ru-RU" dirty="0"/>
              <a:t>- склады сырья готовой продукции, наливные эстакады;</a:t>
            </a:r>
          </a:p>
          <a:p>
            <a:pPr lvl="1"/>
            <a:r>
              <a:rPr lang="ru-RU" dirty="0"/>
              <a:t>- любое место на территории предприятия, где находятся заполненные аммиаком цистерны;</a:t>
            </a:r>
          </a:p>
          <a:p>
            <a:pPr lvl="1"/>
            <a:r>
              <a:rPr lang="ru-RU" dirty="0"/>
              <a:t>- трубопроводы по обеспечению сырьем, полупродуктами, систем канализации;</a:t>
            </a:r>
          </a:p>
          <a:p>
            <a:pPr lvl="1"/>
            <a:r>
              <a:rPr lang="ru-RU" dirty="0"/>
              <a:t>- склады хранения токсичных, </a:t>
            </a:r>
            <a:r>
              <a:rPr lang="ru-RU" dirty="0" err="1"/>
              <a:t>взрыво</a:t>
            </a:r>
            <a:r>
              <a:rPr lang="ru-RU" dirty="0"/>
              <a:t>-, газо- и пожароопасных веществ, горюче-смазочных материалов;</a:t>
            </a:r>
          </a:p>
          <a:p>
            <a:pPr lvl="1"/>
            <a:r>
              <a:rPr lang="ru-RU" dirty="0"/>
              <a:t>- гидротехническое сооружение (ГТС) - установка сбора и переработки шламовых вод. </a:t>
            </a:r>
          </a:p>
        </p:txBody>
      </p:sp>
    </p:spTree>
    <p:extLst>
      <p:ext uri="{BB962C8B-B14F-4D97-AF65-F5344CB8AC3E}">
        <p14:creationId xmlns:p14="http://schemas.microsoft.com/office/powerpoint/2010/main" val="41208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Основные экологические проблемы производства аммиака - это газообразные выбросы аммиака, оксидов углерода, </a:t>
            </a:r>
            <a:r>
              <a:rPr lang="ru-RU" dirty="0" smtClean="0"/>
              <a:t>метана, дымовых </a:t>
            </a:r>
            <a:r>
              <a:rPr lang="ru-RU" dirty="0"/>
              <a:t>газов. Проблема снижения выбросов решается комплексно: увеличивается доля крупнотоннажных производств, совершенствуется и оптимизируется технологический процесс, внедряется высокоинтенсивное оборудование, предлагаются более эффективные катализаторы, применяются новые способы очистки газов, разрабатываются совмещенные процессы и производства, оцениваются новые сырьевые источники. Проведение комплексных мероприятий по улучшению экологического влияния производства аммиака позволяет достичь хороших показателей и минимизировать ущерб наносимый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26892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1"/>
                </a:solidFill>
                <a:latin typeface="+mn-lt"/>
              </a:rPr>
              <a:t>Дайте ответы на вопросы:</a:t>
            </a:r>
            <a:endParaRPr lang="ru-RU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19256" cy="489654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Составьте перечень загрязняющих веществ азотной промышленности, выбрасываемых в атмосферу</a:t>
            </a:r>
            <a:endParaRPr lang="ru-RU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Какие аппараты используются в азотной промышленности для охраны атмосферы? Перечислите их.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/>
              <a:t>Что такое а</a:t>
            </a:r>
            <a:r>
              <a:rPr lang="ru-RU" sz="2400" b="1" dirty="0" smtClean="0"/>
              <a:t>д</a:t>
            </a:r>
            <a:r>
              <a:rPr lang="ru-RU" sz="2400" dirty="0" smtClean="0"/>
              <a:t>сорбция и а</a:t>
            </a:r>
            <a:r>
              <a:rPr lang="ru-RU" sz="2400" b="1" dirty="0" smtClean="0"/>
              <a:t>б</a:t>
            </a:r>
            <a:r>
              <a:rPr lang="ru-RU" sz="2400" dirty="0" smtClean="0"/>
              <a:t>сорбция? В чём отличие этих процессов? Какой из них применяется чаще в азотной промышленности?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604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121"/>
            <a:ext cx="7772400" cy="6238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Азотная промышленность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476672"/>
            <a:ext cx="7772400" cy="36724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 азотной промышленности относятся производства получения водорода методом конверсии природного газа, аммиака, азотной кислоты и азотных удобрений — аммиачной селитры NH</a:t>
            </a:r>
            <a:r>
              <a:rPr lang="ru-RU" baseline="-25000" dirty="0"/>
              <a:t>4</a:t>
            </a:r>
            <a:r>
              <a:rPr lang="ru-RU" dirty="0"/>
              <a:t>NO</a:t>
            </a:r>
            <a:r>
              <a:rPr lang="ru-RU" baseline="-25000" dirty="0"/>
              <a:t>3</a:t>
            </a:r>
            <a:r>
              <a:rPr lang="ru-RU" dirty="0"/>
              <a:t> и мочевины (NH</a:t>
            </a:r>
            <a:r>
              <a:rPr lang="ru-RU" baseline="-25000" dirty="0"/>
              <a:t>2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ru-RU" dirty="0"/>
              <a:t>CO, а также азотно-фосфорных удобрений.</a:t>
            </a:r>
          </a:p>
          <a:p>
            <a:r>
              <a:rPr lang="ru-RU" dirty="0" smtClean="0"/>
              <a:t>Аммиак </a:t>
            </a:r>
            <a:r>
              <a:rPr lang="ru-RU" dirty="0"/>
              <a:t>и азотная кислота являются важнейшими продуктами химической промышленности, около 75 % которых расходуется на получение азотных удобрений. Азотная кислота используется также для производства синтетических красителей, взрывчатых веществ, нитролаков, пластических масс, лекарственных синтетических веществ. Азотная кислота и жидкий пероксид азота N</a:t>
            </a:r>
            <a:r>
              <a:rPr lang="ru-RU" baseline="-25000" dirty="0"/>
              <a:t>2</a:t>
            </a:r>
            <a:r>
              <a:rPr lang="ru-RU" dirty="0"/>
              <a:t>0</a:t>
            </a:r>
            <a:r>
              <a:rPr lang="ru-RU" baseline="-25000" dirty="0"/>
              <a:t>4</a:t>
            </a:r>
            <a:r>
              <a:rPr lang="ru-RU" dirty="0"/>
              <a:t> применяются в качестве окислительных компонентов жидкого топлива, а диоксид азота N0</a:t>
            </a:r>
            <a:r>
              <a:rPr lang="ru-RU" baseline="-25000" dirty="0"/>
              <a:t>2</a:t>
            </a:r>
            <a:r>
              <a:rPr lang="ru-RU" dirty="0"/>
              <a:t> — для стерилизации семян перед внесением их в почву.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53742"/>
            <a:ext cx="5764932" cy="327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6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Дайте ответы на вопросы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348" y="1556792"/>
            <a:ext cx="38131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4.</a:t>
            </a:r>
            <a:r>
              <a:rPr lang="ru-RU" dirty="0" smtClean="0"/>
              <a:t> Назовите аппараты для очистки газообразных выбросов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221897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2880320" cy="256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6435" y="142757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6435" y="35988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23190" y="359936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12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Производство азотной кислоты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3960440" cy="576064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200" dirty="0"/>
              <a:t>Азотная кислота один из важнейших продуктов химической промышленности. По объему производства в мире (свыше 50 млн тонн в год) азотная кислота находится на втором месте после серной. В нашей стране около 40% азотной кислоты расходуется на производство сложных минеральных удобрений и нитратных солей.</a:t>
            </a:r>
          </a:p>
          <a:p>
            <a:pPr algn="just"/>
            <a:r>
              <a:rPr lang="ru-RU" sz="3200" dirty="0" smtClean="0"/>
              <a:t>Промышленность </a:t>
            </a:r>
            <a:r>
              <a:rPr lang="ru-RU" sz="3200" dirty="0"/>
              <a:t>выпускает азотную кислоту следующих видов: 46 57% (масс.) HNO</a:t>
            </a:r>
            <a:r>
              <a:rPr lang="ru-RU" sz="3200" baseline="-25000" dirty="0"/>
              <a:t>3</a:t>
            </a:r>
            <a:r>
              <a:rPr lang="ru-RU" sz="3200" dirty="0"/>
              <a:t>, концентрированную (98,9% HNO</a:t>
            </a:r>
            <a:r>
              <a:rPr lang="ru-RU" sz="3200" baseline="-25000" dirty="0"/>
              <a:t>3</a:t>
            </a:r>
            <a:r>
              <a:rPr lang="ru-RU" sz="3200" dirty="0"/>
              <a:t>) и реактивную (54 68% HNO</a:t>
            </a:r>
            <a:r>
              <a:rPr lang="ru-RU" sz="3200" baseline="-25000" dirty="0"/>
              <a:t>3</a:t>
            </a:r>
            <a:r>
              <a:rPr lang="ru-RU" sz="3200" dirty="0"/>
              <a:t>).</a:t>
            </a:r>
          </a:p>
          <a:p>
            <a:pPr algn="just"/>
            <a:r>
              <a:rPr lang="ru-RU" sz="3200" dirty="0" smtClean="0"/>
              <a:t>В </a:t>
            </a:r>
            <a:r>
              <a:rPr lang="ru-RU" sz="3200" dirty="0"/>
              <a:t>настоящее время наиболее широко применяется </a:t>
            </a:r>
            <a:r>
              <a:rPr lang="ru-RU" sz="3200" dirty="0" err="1"/>
              <a:t>многотоннажное</a:t>
            </a:r>
            <a:r>
              <a:rPr lang="ru-RU" sz="3200" dirty="0"/>
              <a:t> производство азотной кислоты из аммиака. Процесс окисления происходит с поглощением </a:t>
            </a:r>
            <a:r>
              <a:rPr lang="ru-RU" sz="3200" dirty="0" smtClean="0"/>
              <a:t>тепла</a:t>
            </a:r>
            <a:endParaRPr lang="ru-RU" sz="3200" dirty="0"/>
          </a:p>
          <a:p>
            <a:pPr algn="just"/>
            <a:r>
              <a:rPr lang="ru-RU" sz="3200" dirty="0" smtClean="0"/>
              <a:t>Атмосферный </a:t>
            </a:r>
            <a:r>
              <a:rPr lang="ru-RU" sz="3200" dirty="0"/>
              <a:t>воздух, применяемый для производства азотной кислоты, забирается на территории завода или вблизи него. С целью </a:t>
            </a:r>
            <a:r>
              <a:rPr lang="ru-RU" sz="3200" dirty="0" err="1"/>
              <a:t>избежания</a:t>
            </a:r>
            <a:r>
              <a:rPr lang="ru-RU" sz="3200" dirty="0"/>
              <a:t> отравления катализатора воздух очищают от газообразных примесей и пыли в скруббере, орошаемом водой, не содержащей хлора.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05273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Технологическая схема производства азотной кислоты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120" y="1916832"/>
            <a:ext cx="4993264" cy="290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3968" y="4869160"/>
            <a:ext cx="4680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/>
              <a:t>Аппаратурно-технологическая схема производства азотной кислоты: 1 фильтр воздуха; 2 реактор каталитической очистки; 3 топочное устройство; 4 подогреватель метана: 5 подогреватель аммиака; б смеситель аммиака и воздуха; 7 холодильник-конденсатор; 8 сепаратор; .9 абсорбционная колонна; 10 продувочная колонна; 11 подогреватель отходящих газов; 12 подогреватель воздуха; 13 сосуд для окисления </a:t>
            </a:r>
            <a:r>
              <a:rPr lang="ru-RU" sz="1050" dirty="0" err="1"/>
              <a:t>нигрозных</a:t>
            </a:r>
            <a:r>
              <a:rPr lang="ru-RU" sz="1050" dirty="0"/>
              <a:t> газов; 1/, контактный аппарат; 15 котел-утилизатор; 16, 18 двухступенчатый турбокомпрессор; 17 газовая турбина</a:t>
            </a:r>
          </a:p>
        </p:txBody>
      </p:sp>
    </p:spTree>
    <p:extLst>
      <p:ext uri="{BB962C8B-B14F-4D97-AF65-F5344CB8AC3E}">
        <p14:creationId xmlns:p14="http://schemas.microsoft.com/office/powerpoint/2010/main" val="13025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гидросферы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9512" y="1447800"/>
            <a:ext cx="4468688" cy="469032"/>
          </a:xfrm>
        </p:spPr>
        <p:txBody>
          <a:bodyPr/>
          <a:lstStyle/>
          <a:p>
            <a:r>
              <a:rPr lang="ru-RU" dirty="0" smtClean="0"/>
              <a:t>Виды сточных вод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4011488" cy="469032"/>
          </a:xfrm>
        </p:spPr>
        <p:txBody>
          <a:bodyPr/>
          <a:lstStyle/>
          <a:p>
            <a:r>
              <a:rPr lang="ru-RU" dirty="0" smtClean="0"/>
              <a:t>Получение азотной кислоты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960440" cy="417423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На современных установках получения азотной кислоты нет постоянных источников </a:t>
            </a:r>
            <a:r>
              <a:rPr lang="ru-RU" dirty="0" smtClean="0"/>
              <a:t>производственных сточных </a:t>
            </a:r>
            <a:r>
              <a:rPr lang="ru-RU" dirty="0"/>
              <a:t>вод. Эти установки потребляют большое количество оборотной охлаждающей воды. Растворы, периодически сливаемые из насосов и другого оборудования, например при проведении ремонта, собирают в приямок и нейтрализуют.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4"/>
          </p:nvPr>
        </p:nvSpPr>
        <p:spPr>
          <a:xfrm>
            <a:off x="179512" y="2060848"/>
            <a:ext cx="4453880" cy="46085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Сточные воды, образующиеся на предприятиях химических производств, а также стоки, отводимые с территории промышленных предприятий, можно разделить на три </a:t>
            </a:r>
            <a:r>
              <a:rPr lang="ru-RU" dirty="0" smtClean="0"/>
              <a:t>категории:</a:t>
            </a:r>
          </a:p>
          <a:p>
            <a:r>
              <a:rPr lang="ru-RU" dirty="0" smtClean="0"/>
              <a:t>производственные </a:t>
            </a:r>
            <a:r>
              <a:rPr lang="ru-RU" dirty="0"/>
              <a:t>сточные воды (использованные в технологическом процессе производства или образующиеся при добыче полезных ископаемых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бытовые  </a:t>
            </a:r>
            <a:r>
              <a:rPr lang="ru-RU" dirty="0"/>
              <a:t>стоки (от санитарных узлов производственных и непроизводственных корпусов и зданий, а также от душевых установок, имеющихся на территории промышленных предприятий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атмосферные </a:t>
            </a:r>
            <a:r>
              <a:rPr lang="ru-RU" dirty="0"/>
              <a:t>стоки (дождевые и образующиеся от таяния снега). </a:t>
            </a:r>
          </a:p>
        </p:txBody>
      </p:sp>
    </p:spTree>
    <p:extLst>
      <p:ext uri="{BB962C8B-B14F-4D97-AF65-F5344CB8AC3E}">
        <p14:creationId xmlns:p14="http://schemas.microsoft.com/office/powerpoint/2010/main" val="62014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Производство аммиака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4339912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 основе производства синтетического аммиака, из которого получают азотную кислоту, аммиачную селитру, карбамид и другие продукты, лежит фиксация азота из атмосферного воздуха. В качестве источника сырья водорода используются природный или коксовый газ. Реакция синтеза водорода и азота проходит при высоких температуре и давлении.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18" y="1844824"/>
            <a:ext cx="4393472" cy="329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6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Получение водорода для синтеза аммиака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3749040" cy="4572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Взаимодействие метана с водой протекает на никельсодержащем </a:t>
            </a:r>
            <a:r>
              <a:rPr lang="ru-RU" dirty="0" smtClean="0"/>
              <a:t>катализаторе. </a:t>
            </a:r>
            <a:r>
              <a:rPr lang="ru-RU" dirty="0"/>
              <a:t>При полном превращении метана и СО образуется 4 моля водорода, к которому для получения аммиака добавляется стехиометрическое количество азота.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4030538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СН</a:t>
            </a:r>
            <a:r>
              <a:rPr lang="ru-RU" baseline="-25000" dirty="0" smtClean="0"/>
              <a:t>4</a:t>
            </a:r>
            <a:r>
              <a:rPr lang="ru-RU" dirty="0"/>
              <a:t> + Н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r>
              <a:rPr lang="ru-RU" i="1" dirty="0"/>
              <a:t> ↔ </a:t>
            </a:r>
            <a:r>
              <a:rPr lang="ru-RU" dirty="0"/>
              <a:t>СО + 3Н</a:t>
            </a:r>
            <a:r>
              <a:rPr lang="ru-RU" baseline="-25000" dirty="0"/>
              <a:t>2</a:t>
            </a:r>
            <a:r>
              <a:rPr lang="ru-RU" dirty="0"/>
              <a:t> – Q</a:t>
            </a:r>
            <a:r>
              <a:rPr lang="ru-RU" baseline="-25000" dirty="0"/>
              <a:t>1</a:t>
            </a:r>
            <a:r>
              <a:rPr lang="ru-RU" dirty="0"/>
              <a:t>;</a:t>
            </a:r>
          </a:p>
          <a:p>
            <a:r>
              <a:rPr lang="ru-RU" dirty="0"/>
              <a:t>СО + Н</a:t>
            </a:r>
            <a:r>
              <a:rPr lang="ru-RU" baseline="-25000" dirty="0"/>
              <a:t>2</a:t>
            </a:r>
            <a:r>
              <a:rPr lang="ru-RU" dirty="0"/>
              <a:t>О </a:t>
            </a:r>
            <a:r>
              <a:rPr lang="ru-RU" i="1" dirty="0"/>
              <a:t>↔ </a:t>
            </a:r>
            <a:r>
              <a:rPr lang="ru-RU" dirty="0"/>
              <a:t>СО</a:t>
            </a:r>
            <a:r>
              <a:rPr lang="ru-RU" baseline="-25000" dirty="0"/>
              <a:t>2</a:t>
            </a:r>
            <a:r>
              <a:rPr lang="ru-RU" dirty="0"/>
              <a:t> + Н</a:t>
            </a:r>
            <a:r>
              <a:rPr lang="ru-RU" baseline="-25000" dirty="0"/>
              <a:t>2</a:t>
            </a:r>
            <a:r>
              <a:rPr lang="ru-RU" dirty="0"/>
              <a:t> + Q</a:t>
            </a:r>
            <a:r>
              <a:rPr lang="ru-RU" baseline="-25000" dirty="0"/>
              <a:t>2</a:t>
            </a:r>
            <a:r>
              <a:rPr lang="ru-RU" dirty="0"/>
              <a:t>,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758528" cy="29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3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Размещение промышленных объектов азотной промышленности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Согласно положениям п. 7.1.1 СанПиН 2.2.1/2.1.1.1200-03 «Санитарно-защитные зоны </a:t>
            </a:r>
            <a:r>
              <a:rPr lang="ru-RU" dirty="0" smtClean="0"/>
              <a:t>и санитарная </a:t>
            </a:r>
            <a:r>
              <a:rPr lang="ru-RU" dirty="0"/>
              <a:t>классификация предприятий, сооружений и иных объектов» (с изменениями на 25 апреля 2014г.) предприятие </a:t>
            </a:r>
            <a:r>
              <a:rPr lang="ru-RU" dirty="0" smtClean="0"/>
              <a:t>азотной промышленности являются химическими объектами </a:t>
            </a:r>
            <a:r>
              <a:rPr lang="ru-RU" dirty="0"/>
              <a:t>первого </a:t>
            </a:r>
            <a:r>
              <a:rPr lang="ru-RU" dirty="0" smtClean="0"/>
              <a:t>класса, для </a:t>
            </a:r>
            <a:r>
              <a:rPr lang="ru-RU" dirty="0"/>
              <a:t>которых ориентировочная санитарно-защитная зона (СЗЗ) установлена размером 1000 м.</a:t>
            </a:r>
          </a:p>
        </p:txBody>
      </p:sp>
    </p:spTree>
    <p:extLst>
      <p:ext uri="{BB962C8B-B14F-4D97-AF65-F5344CB8AC3E}">
        <p14:creationId xmlns:p14="http://schemas.microsoft.com/office/powerpoint/2010/main" val="19072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421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Размещение промышленных объектов азотной </a:t>
            </a:r>
            <a:r>
              <a:rPr lang="ru-RU" sz="2400" dirty="0"/>
              <a:t>промышленности осуществляется на основе широкого спектра экономических и социально-экологических факторов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844824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постоянно </a:t>
            </a:r>
            <a:r>
              <a:rPr lang="ru-RU" dirty="0"/>
              <a:t>растущим спросом на отечественном и мировом рынках азотной кислоты;</a:t>
            </a:r>
          </a:p>
          <a:p>
            <a:r>
              <a:rPr lang="ru-RU" dirty="0" smtClean="0"/>
              <a:t>использованием </a:t>
            </a:r>
            <a:r>
              <a:rPr lang="ru-RU" dirty="0"/>
              <a:t>современной технологии производства азотной кислоты и аммиачной селитры, отвечающей всем современным требованиям по безопасности и </a:t>
            </a:r>
            <a:r>
              <a:rPr lang="ru-RU" dirty="0" err="1" smtClean="0"/>
              <a:t>экологичности</a:t>
            </a:r>
            <a:r>
              <a:rPr lang="ru-RU" dirty="0" smtClean="0"/>
              <a:t> производства</a:t>
            </a:r>
            <a:r>
              <a:rPr lang="ru-RU" dirty="0"/>
              <a:t>, масштабу бизнеса, а также уровню потребления ресурсов,</a:t>
            </a:r>
          </a:p>
          <a:p>
            <a:r>
              <a:rPr lang="ru-RU" dirty="0" smtClean="0"/>
              <a:t>наличием </a:t>
            </a:r>
            <a:r>
              <a:rPr lang="ru-RU" dirty="0"/>
              <a:t>развитой транспортной структуры и инженерных коммуникаций;</a:t>
            </a:r>
          </a:p>
          <a:p>
            <a:r>
              <a:rPr lang="ru-RU" dirty="0" smtClean="0"/>
              <a:t>обеспечением </a:t>
            </a:r>
            <a:r>
              <a:rPr lang="ru-RU" dirty="0"/>
              <a:t>природными ресурсами;</a:t>
            </a:r>
          </a:p>
          <a:p>
            <a:r>
              <a:rPr lang="ru-RU" dirty="0" smtClean="0"/>
              <a:t>наличием </a:t>
            </a:r>
            <a:r>
              <a:rPr lang="ru-RU" dirty="0"/>
              <a:t>трудовых ресурсов;</a:t>
            </a:r>
          </a:p>
          <a:p>
            <a:r>
              <a:rPr lang="ru-RU" dirty="0" smtClean="0"/>
              <a:t>наличием </a:t>
            </a:r>
            <a:r>
              <a:rPr lang="ru-RU" dirty="0"/>
              <a:t>отработанных процедур в сфере обращения с отходами производства </a:t>
            </a:r>
            <a:r>
              <a:rPr lang="ru-RU" dirty="0" smtClean="0"/>
              <a:t>и потребления</a:t>
            </a:r>
            <a:r>
              <a:rPr lang="ru-RU" dirty="0"/>
              <a:t>;</a:t>
            </a:r>
          </a:p>
          <a:p>
            <a:r>
              <a:rPr lang="ru-RU" dirty="0" smtClean="0"/>
              <a:t>социальной </a:t>
            </a:r>
            <a:r>
              <a:rPr lang="ru-RU" dirty="0"/>
              <a:t>ответственностью бизнеса перед городским сообществом. </a:t>
            </a:r>
          </a:p>
        </p:txBody>
      </p:sp>
    </p:spTree>
    <p:extLst>
      <p:ext uri="{BB962C8B-B14F-4D97-AF65-F5344CB8AC3E}">
        <p14:creationId xmlns:p14="http://schemas.microsoft.com/office/powerpoint/2010/main" val="11750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экологические аспекты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 азотной промышленности расходуются значительные количества воды и образуются газовые </a:t>
            </a:r>
            <a:r>
              <a:rPr lang="ru-RU" dirty="0" smtClean="0"/>
              <a:t>выбросы</a:t>
            </a:r>
          </a:p>
          <a:p>
            <a:pPr algn="just"/>
            <a:r>
              <a:rPr lang="ru-RU" dirty="0" smtClean="0"/>
              <a:t>Вода </a:t>
            </a:r>
            <a:r>
              <a:rPr lang="ru-RU" dirty="0"/>
              <a:t>используется для орошения адсорбционных колонн и питания котлов-утилизаторов. При получении 56 — 60%-й азотной кислоты на стадии абсорбции на 1 т HN0</a:t>
            </a:r>
            <a:r>
              <a:rPr lang="ru-RU" baseline="-25000" dirty="0"/>
              <a:t>3</a:t>
            </a:r>
            <a:r>
              <a:rPr lang="ru-RU" dirty="0"/>
              <a:t> расходуется 350 — 450 кг воды.</a:t>
            </a:r>
          </a:p>
        </p:txBody>
      </p:sp>
    </p:spTree>
    <p:extLst>
      <p:ext uri="{BB962C8B-B14F-4D97-AF65-F5344CB8AC3E}">
        <p14:creationId xmlns:p14="http://schemas.microsoft.com/office/powerpoint/2010/main" val="29187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334</TotalTime>
  <Words>1786</Words>
  <Application>Microsoft Office PowerPoint</Application>
  <PresentationFormat>Экран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Технико-экологическая характеристика азотной промышленности</vt:lpstr>
      <vt:lpstr>Азотная промышленность</vt:lpstr>
      <vt:lpstr>Производство азотной кислоты</vt:lpstr>
      <vt:lpstr>Загрязнение гидросферы</vt:lpstr>
      <vt:lpstr>Производство аммиака</vt:lpstr>
      <vt:lpstr>Получение водорода для синтеза аммиака</vt:lpstr>
      <vt:lpstr>Размещение промышленных объектов азотной промышленности</vt:lpstr>
      <vt:lpstr>Размещение промышленных объектов азотной промышленности осуществляется на основе широкого спектра экономических и социально-экологических факторов:</vt:lpstr>
      <vt:lpstr>Основные экологические аспекты</vt:lpstr>
      <vt:lpstr>Загрязнение атмосферы</vt:lpstr>
      <vt:lpstr>Загрязнение атмосферы</vt:lpstr>
      <vt:lpstr>Загрязнение атмосферы</vt:lpstr>
      <vt:lpstr>Загрязнение атмосферы</vt:lpstr>
      <vt:lpstr>Презентация PowerPoint</vt:lpstr>
      <vt:lpstr>Защита атмосферы</vt:lpstr>
      <vt:lpstr>Презентация PowerPoint</vt:lpstr>
      <vt:lpstr>АВАРИЙНЫЕ СИТУАЦИИ</vt:lpstr>
      <vt:lpstr>Вывод </vt:lpstr>
      <vt:lpstr>Дайте ответы на вопросы:</vt:lpstr>
      <vt:lpstr>Дайте ответы на 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Технико-экологическая характеристика азотной промышленности</dc:title>
  <dc:creator>Admin</dc:creator>
  <cp:lastModifiedBy>RePack by Diakov</cp:lastModifiedBy>
  <cp:revision>21</cp:revision>
  <dcterms:created xsi:type="dcterms:W3CDTF">2020-10-26T09:46:10Z</dcterms:created>
  <dcterms:modified xsi:type="dcterms:W3CDTF">2020-10-27T06:08:15Z</dcterms:modified>
</cp:coreProperties>
</file>